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2" r:id="rId2"/>
    <p:sldId id="434" r:id="rId3"/>
    <p:sldId id="385" r:id="rId4"/>
    <p:sldId id="386" r:id="rId5"/>
    <p:sldId id="393" r:id="rId6"/>
    <p:sldId id="394" r:id="rId7"/>
    <p:sldId id="395" r:id="rId8"/>
    <p:sldId id="396" r:id="rId9"/>
    <p:sldId id="428" r:id="rId10"/>
    <p:sldId id="427" r:id="rId11"/>
    <p:sldId id="371" r:id="rId12"/>
    <p:sldId id="438" r:id="rId13"/>
    <p:sldId id="439" r:id="rId14"/>
    <p:sldId id="425" r:id="rId15"/>
    <p:sldId id="372" r:id="rId16"/>
    <p:sldId id="367" r:id="rId17"/>
  </p:sldIdLst>
  <p:sldSz cx="9144000" cy="6858000" type="screen4x3"/>
  <p:notesSz cx="6858000" cy="9144000"/>
  <p:defaultTextStyle>
    <a:defPPr>
      <a:defRPr lang="en-US"/>
    </a:defPPr>
    <a:lvl1pPr algn="l" rtl="0" eaLnBrk="0" fontAlgn="base" hangingPunct="0">
      <a:spcBef>
        <a:spcPct val="0"/>
      </a:spcBef>
      <a:spcAft>
        <a:spcPct val="0"/>
      </a:spcAft>
      <a:defRPr i="1" kern="1200">
        <a:solidFill>
          <a:schemeClr val="tx1"/>
        </a:solidFill>
        <a:latin typeface="Arial"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990000"/>
    <a:srgbClr val="A50021"/>
    <a:srgbClr val="CC6600"/>
    <a:srgbClr val="A997F5"/>
    <a:srgbClr val="96F6BB"/>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64909" autoAdjust="0"/>
  </p:normalViewPr>
  <p:slideViewPr>
    <p:cSldViewPr>
      <p:cViewPr varScale="1">
        <p:scale>
          <a:sx n="88" d="100"/>
          <a:sy n="88" d="100"/>
        </p:scale>
        <p:origin x="-978" y="-108"/>
      </p:cViewPr>
      <p:guideLst>
        <p:guide orient="horz" pos="2154"/>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en-US" altLang="zh-CN"/>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buFont typeface="Arial" pitchFamily="34" charset="0"/>
              <a:buNone/>
              <a:defRPr sz="1200">
                <a:latin typeface="Arial" pitchFamily="34" charset="0"/>
              </a:defRPr>
            </a:lvl1pPr>
          </a:lstStyle>
          <a:p>
            <a:pPr>
              <a:defRPr/>
            </a:pPr>
            <a:endParaRPr lang="en-US" altLang="zh-CN"/>
          </a:p>
        </p:txBody>
      </p:sp>
      <p:sp>
        <p:nvSpPr>
          <p:cNvPr id="21508"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en-US" altLang="zh-CN"/>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charset="0"/>
              <a:buNone/>
              <a:defRPr sz="1200">
                <a:latin typeface="Arial" charset="0"/>
              </a:defRPr>
            </a:lvl1pPr>
          </a:lstStyle>
          <a:p>
            <a:pPr>
              <a:defRPr/>
            </a:pPr>
            <a:fld id="{09D6579B-B491-4BB2-B00D-4D93540375BD}" type="slidenum">
              <a:rPr lang="en-US" altLang="zh-CN"/>
              <a:pPr>
                <a:defRPr/>
              </a:pPr>
              <a:t>‹#›</a:t>
            </a:fld>
            <a:endParaRPr lang="en-US" altLang="zh-CN"/>
          </a:p>
        </p:txBody>
      </p:sp>
    </p:spTree>
    <p:extLst>
      <p:ext uri="{BB962C8B-B14F-4D97-AF65-F5344CB8AC3E}">
        <p14:creationId xmlns:p14="http://schemas.microsoft.com/office/powerpoint/2010/main" val="3677573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idx="4294967295"/>
          </p:nvPr>
        </p:nvSpPr>
        <p:spPr>
          <a:xfrm>
            <a:off x="1371600" y="1143000"/>
            <a:ext cx="4114800" cy="3086100"/>
          </a:xfrm>
          <a:ln/>
        </p:spPr>
      </p:sp>
      <p:sp>
        <p:nvSpPr>
          <p:cNvPr id="22531"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2532"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0057C981-E49D-47FE-88C0-7EED9CB1CE64}" type="slidenum">
              <a:rPr lang="en-US" altLang="zh-CN" sz="1200" i="0">
                <a:latin typeface=".VnAristote" pitchFamily="34" charset="0"/>
              </a:rPr>
              <a:pPr algn="r" eaLnBrk="1" hangingPunct="1"/>
              <a:t>4</a:t>
            </a:fld>
            <a:endParaRPr lang="en-US" altLang="zh-CN" sz="1200" i="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idx="4294967295"/>
          </p:nvPr>
        </p:nvSpPr>
        <p:spPr>
          <a:xfrm>
            <a:off x="1371600" y="1143000"/>
            <a:ext cx="4114800" cy="3086100"/>
          </a:xfrm>
          <a:ln/>
        </p:spPr>
      </p:sp>
      <p:sp>
        <p:nvSpPr>
          <p:cNvPr id="23555"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3556"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E37B16BE-D255-49C8-8735-D5C7DA71ED16}" type="slidenum">
              <a:rPr lang="en-US" altLang="zh-CN" sz="1200" i="0">
                <a:latin typeface=".VnAristote" pitchFamily="34" charset="0"/>
              </a:rPr>
              <a:pPr algn="r" eaLnBrk="1" hangingPunct="1"/>
              <a:t>6</a:t>
            </a:fld>
            <a:endParaRPr lang="en-US" altLang="zh-CN" sz="1200" i="0">
              <a:latin typeface=".VnAristot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idx="4294967295"/>
          </p:nvPr>
        </p:nvSpPr>
        <p:spPr>
          <a:xfrm>
            <a:off x="1371600" y="1143000"/>
            <a:ext cx="4114800" cy="3086100"/>
          </a:xfrm>
          <a:ln/>
        </p:spPr>
      </p:sp>
      <p:sp>
        <p:nvSpPr>
          <p:cNvPr id="24579"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4580"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6A4A34FA-56D8-4CF1-BE4A-B9D335A9EF25}" type="slidenum">
              <a:rPr lang="en-US" altLang="zh-CN" sz="1200" i="0">
                <a:latin typeface=".VnAristote" pitchFamily="34" charset="0"/>
              </a:rPr>
              <a:pPr algn="r" eaLnBrk="1" hangingPunct="1"/>
              <a:t>8</a:t>
            </a:fld>
            <a:endParaRPr lang="en-US" altLang="zh-CN" sz="1200" i="0">
              <a:latin typeface=".VnAristot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idx="4294967295"/>
          </p:nvPr>
        </p:nvSpPr>
        <p:spPr>
          <a:xfrm>
            <a:off x="1371600" y="1143000"/>
            <a:ext cx="4114800" cy="3086100"/>
          </a:xfrm>
          <a:ln/>
        </p:spPr>
      </p:sp>
      <p:sp>
        <p:nvSpPr>
          <p:cNvPr id="25603"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5604"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F8DE37E5-8782-4525-A7AF-BF3AD6352A78}" type="slidenum">
              <a:rPr lang="en-US" altLang="zh-CN" sz="1200" i="0">
                <a:latin typeface=".VnAristote" pitchFamily="34" charset="0"/>
              </a:rPr>
              <a:pPr algn="r" eaLnBrk="1" hangingPunct="1"/>
              <a:t>9</a:t>
            </a:fld>
            <a:endParaRPr lang="en-US" altLang="zh-CN" sz="1200" i="0">
              <a:latin typeface=".VnAristot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idx="4294967295"/>
          </p:nvPr>
        </p:nvSpPr>
        <p:spPr>
          <a:xfrm>
            <a:off x="1371600" y="1143000"/>
            <a:ext cx="4114800" cy="3086100"/>
          </a:xfrm>
          <a:ln/>
        </p:spPr>
      </p:sp>
      <p:sp>
        <p:nvSpPr>
          <p:cNvPr id="26627"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6628"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8900DA05-7C8D-4214-9F83-3A18EA3F948F}" type="slidenum">
              <a:rPr lang="en-US" altLang="zh-CN" sz="1200" i="0">
                <a:latin typeface=".VnAristote" pitchFamily="34" charset="0"/>
              </a:rPr>
              <a:pPr algn="r" eaLnBrk="1" hangingPunct="1"/>
              <a:t>11</a:t>
            </a:fld>
            <a:endParaRPr lang="en-US" altLang="zh-CN" sz="1200" i="0">
              <a:latin typeface=".VnAristot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idx="4294967295"/>
          </p:nvPr>
        </p:nvSpPr>
        <p:spPr>
          <a:xfrm>
            <a:off x="1371600" y="1143000"/>
            <a:ext cx="4114800" cy="3086100"/>
          </a:xfrm>
          <a:ln/>
        </p:spPr>
      </p:sp>
      <p:sp>
        <p:nvSpPr>
          <p:cNvPr id="27651"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7652"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157482D4-6FEB-41BD-B100-6A0C34CA5414}" type="slidenum">
              <a:rPr lang="en-US" altLang="zh-CN" sz="1200" i="0">
                <a:latin typeface=".VnAristote" pitchFamily="34" charset="0"/>
              </a:rPr>
              <a:pPr algn="r" eaLnBrk="1" hangingPunct="1"/>
              <a:t>15</a:t>
            </a:fld>
            <a:endParaRPr lang="en-US" altLang="zh-CN" sz="1200" i="0">
              <a:latin typeface=".VnAristot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idx="4294967295"/>
          </p:nvPr>
        </p:nvSpPr>
        <p:spPr>
          <a:xfrm>
            <a:off x="1371600" y="1143000"/>
            <a:ext cx="4114800" cy="3086100"/>
          </a:xfrm>
          <a:ln/>
        </p:spPr>
      </p:sp>
      <p:sp>
        <p:nvSpPr>
          <p:cNvPr id="28675" name="Notes Placeholder 2"/>
          <p:cNvSpPr>
            <a:spLocks noGrp="1" noChangeArrowheads="1"/>
          </p:cNvSpPr>
          <p:nvPr>
            <p:ph type="body" idx="4294967295"/>
          </p:nvPr>
        </p:nvSpPr>
        <p:spPr>
          <a:xfrm>
            <a:off x="685800" y="4400550"/>
            <a:ext cx="5486400" cy="3600450"/>
          </a:xfrm>
        </p:spPr>
        <p:txBody>
          <a:bodyPr>
            <a:prstTxWarp prst="textNoShape">
              <a:avLst/>
            </a:prstTxWarp>
          </a:bodyPr>
          <a:lstStyle/>
          <a:p>
            <a:pPr eaLnBrk="1" hangingPunct="1">
              <a:spcBef>
                <a:spcPct val="0"/>
              </a:spcBef>
            </a:pPr>
            <a:endParaRPr lang="en-US" altLang="zh-CN" smtClean="0"/>
          </a:p>
        </p:txBody>
      </p:sp>
      <p:sp>
        <p:nvSpPr>
          <p:cNvPr id="28676"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r" eaLnBrk="1" hangingPunct="1"/>
            <a:fld id="{F31F891B-5C5C-4FBC-839D-42B4280F7A22}" type="slidenum">
              <a:rPr lang="en-US" altLang="zh-CN" sz="1200" i="0">
                <a:latin typeface=".VnAristote" pitchFamily="34" charset="0"/>
              </a:rPr>
              <a:pPr algn="r" eaLnBrk="1" hangingPunct="1"/>
              <a:t>16</a:t>
            </a:fld>
            <a:endParaRPr lang="en-US" altLang="zh-CN" sz="1200" i="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863719-BF25-45D4-AA61-E5E343A476F2}" type="slidenum">
              <a:rPr lang="en-US" altLang="zh-CN"/>
              <a:pPr>
                <a:defRPr/>
              </a:pPr>
              <a:t>‹#›</a:t>
            </a:fld>
            <a:endParaRPr lang="en-US" altLang="zh-CN"/>
          </a:p>
        </p:txBody>
      </p:sp>
    </p:spTree>
    <p:extLst>
      <p:ext uri="{BB962C8B-B14F-4D97-AF65-F5344CB8AC3E}">
        <p14:creationId xmlns:p14="http://schemas.microsoft.com/office/powerpoint/2010/main" val="304695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D996A19-877F-4862-9769-099CA63C34B5}" type="slidenum">
              <a:rPr lang="en-US" altLang="zh-CN"/>
              <a:pPr>
                <a:defRPr/>
              </a:pPr>
              <a:t>‹#›</a:t>
            </a:fld>
            <a:endParaRPr lang="en-US" altLang="zh-CN"/>
          </a:p>
        </p:txBody>
      </p:sp>
    </p:spTree>
    <p:extLst>
      <p:ext uri="{BB962C8B-B14F-4D97-AF65-F5344CB8AC3E}">
        <p14:creationId xmlns:p14="http://schemas.microsoft.com/office/powerpoint/2010/main" val="300350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C47EE23-A376-4C5F-BCF0-BE026398A8E4}" type="slidenum">
              <a:rPr lang="en-US" altLang="zh-CN"/>
              <a:pPr>
                <a:defRPr/>
              </a:pPr>
              <a:t>‹#›</a:t>
            </a:fld>
            <a:endParaRPr lang="en-US" altLang="zh-CN"/>
          </a:p>
        </p:txBody>
      </p:sp>
    </p:spTree>
    <p:extLst>
      <p:ext uri="{BB962C8B-B14F-4D97-AF65-F5344CB8AC3E}">
        <p14:creationId xmlns:p14="http://schemas.microsoft.com/office/powerpoint/2010/main" val="160851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AE3BD3F-B00E-4AFD-B20D-56564EED8FA5}" type="slidenum">
              <a:rPr lang="en-US" altLang="zh-CN"/>
              <a:pPr>
                <a:defRPr/>
              </a:pPr>
              <a:t>‹#›</a:t>
            </a:fld>
            <a:endParaRPr lang="en-US" altLang="zh-CN"/>
          </a:p>
        </p:txBody>
      </p:sp>
    </p:spTree>
    <p:extLst>
      <p:ext uri="{BB962C8B-B14F-4D97-AF65-F5344CB8AC3E}">
        <p14:creationId xmlns:p14="http://schemas.microsoft.com/office/powerpoint/2010/main" val="243060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E868BF9-1D99-4812-B105-C21203C12FAC}" type="slidenum">
              <a:rPr lang="en-US" altLang="zh-CN"/>
              <a:pPr>
                <a:defRPr/>
              </a:pPr>
              <a:t>‹#›</a:t>
            </a:fld>
            <a:endParaRPr lang="en-US" altLang="zh-CN"/>
          </a:p>
        </p:txBody>
      </p:sp>
    </p:spTree>
    <p:extLst>
      <p:ext uri="{BB962C8B-B14F-4D97-AF65-F5344CB8AC3E}">
        <p14:creationId xmlns:p14="http://schemas.microsoft.com/office/powerpoint/2010/main" val="361993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C65A6F7-8FB5-4BCB-9CEF-6991041F5F68}" type="slidenum">
              <a:rPr lang="en-US" altLang="zh-CN"/>
              <a:pPr>
                <a:defRPr/>
              </a:pPr>
              <a:t>‹#›</a:t>
            </a:fld>
            <a:endParaRPr lang="en-US" altLang="zh-CN"/>
          </a:p>
        </p:txBody>
      </p:sp>
    </p:spTree>
    <p:extLst>
      <p:ext uri="{BB962C8B-B14F-4D97-AF65-F5344CB8AC3E}">
        <p14:creationId xmlns:p14="http://schemas.microsoft.com/office/powerpoint/2010/main" val="18655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08166165-AC16-4FE7-A177-FFCD88780A29}" type="slidenum">
              <a:rPr lang="en-US" altLang="zh-CN"/>
              <a:pPr>
                <a:defRPr/>
              </a:pPr>
              <a:t>‹#›</a:t>
            </a:fld>
            <a:endParaRPr lang="en-US" altLang="zh-CN"/>
          </a:p>
        </p:txBody>
      </p:sp>
    </p:spTree>
    <p:extLst>
      <p:ext uri="{BB962C8B-B14F-4D97-AF65-F5344CB8AC3E}">
        <p14:creationId xmlns:p14="http://schemas.microsoft.com/office/powerpoint/2010/main" val="213216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127AD3F-5179-4F9D-8112-E317712387CE}" type="slidenum">
              <a:rPr lang="en-US" altLang="zh-CN"/>
              <a:pPr>
                <a:defRPr/>
              </a:pPr>
              <a:t>‹#›</a:t>
            </a:fld>
            <a:endParaRPr lang="en-US" altLang="zh-CN"/>
          </a:p>
        </p:txBody>
      </p:sp>
    </p:spTree>
    <p:extLst>
      <p:ext uri="{BB962C8B-B14F-4D97-AF65-F5344CB8AC3E}">
        <p14:creationId xmlns:p14="http://schemas.microsoft.com/office/powerpoint/2010/main" val="392343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A78FB07-733F-4BE5-BF45-4324EE30853F}" type="slidenum">
              <a:rPr lang="en-US" altLang="zh-CN"/>
              <a:pPr>
                <a:defRPr/>
              </a:pPr>
              <a:t>‹#›</a:t>
            </a:fld>
            <a:endParaRPr lang="en-US" altLang="zh-CN"/>
          </a:p>
        </p:txBody>
      </p:sp>
    </p:spTree>
    <p:extLst>
      <p:ext uri="{BB962C8B-B14F-4D97-AF65-F5344CB8AC3E}">
        <p14:creationId xmlns:p14="http://schemas.microsoft.com/office/powerpoint/2010/main" val="13087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2C857D6-5121-4FFB-BDF9-0A5E3AF07036}" type="slidenum">
              <a:rPr lang="en-US" altLang="zh-CN"/>
              <a:pPr>
                <a:defRPr/>
              </a:pPr>
              <a:t>‹#›</a:t>
            </a:fld>
            <a:endParaRPr lang="en-US" altLang="zh-CN"/>
          </a:p>
        </p:txBody>
      </p:sp>
    </p:spTree>
    <p:extLst>
      <p:ext uri="{BB962C8B-B14F-4D97-AF65-F5344CB8AC3E}">
        <p14:creationId xmlns:p14="http://schemas.microsoft.com/office/powerpoint/2010/main" val="28717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FBBA402-6D95-4D69-AF3F-487786BD540C}" type="slidenum">
              <a:rPr lang="en-US" altLang="zh-CN"/>
              <a:pPr>
                <a:defRPr/>
              </a:pPr>
              <a:t>‹#›</a:t>
            </a:fld>
            <a:endParaRPr lang="en-US" altLang="zh-CN"/>
          </a:p>
        </p:txBody>
      </p:sp>
    </p:spTree>
    <p:extLst>
      <p:ext uri="{BB962C8B-B14F-4D97-AF65-F5344CB8AC3E}">
        <p14:creationId xmlns:p14="http://schemas.microsoft.com/office/powerpoint/2010/main" val="2909240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i="0">
                <a:latin typeface="Arial" pitchFamily="34" charset="0"/>
                <a:ea typeface="SimSun"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i="0">
                <a:latin typeface="Arial" pitchFamily="34" charset="0"/>
                <a:ea typeface="SimSun"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i="0">
                <a:latin typeface="Arial" charset="0"/>
                <a:ea typeface="SimSun" pitchFamily="2" charset="-122"/>
              </a:defRPr>
            </a:lvl1pPr>
          </a:lstStyle>
          <a:p>
            <a:pPr>
              <a:defRPr/>
            </a:pPr>
            <a:fld id="{65DAD2A6-69B5-4D8A-9BFF-82278C102E7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earch?q=chu+v%C4%83n+an+ngh%E1%BB%81+nghi%E1%BB%87p&amp;sa=X&amp;ved=2ahUKEwiL1tObmYnlAhWBXCsKHZIqCTkQ6BMoADAeegQIDRAR" TargetMode="External"/><Relationship Id="rId3" Type="http://schemas.openxmlformats.org/officeDocument/2006/relationships/hyperlink" Target="https://www.google.com/search?q=chu+v%C4%83n+an+sinh&amp;stick=H4sIAAAAAAAAAOPgE-LSz9U3SK5KzjIt1BLLTrbSL0jNL8hJBVJFxfl5Vkn5RXmLWAWSM0oVyo405ykk5ikUZ-ZlAAAbBxxrOQAAAA&amp;sa=X&amp;ved=2ahUKEwiL1tObmYnlAhWBXCsKHZIqCTkQ6BMoADAbegQIDRAG" TargetMode="External"/><Relationship Id="rId7" Type="http://schemas.openxmlformats.org/officeDocument/2006/relationships/hyperlink" Target="https://www.google.com/search?q=Qu%E1%BB%91c+T%E1%BB%AD+Gi%C3%A1m&amp;stick=H4sIAAAAAAAAAONgVuLUz9U3SLLMyKpaxCoYWPpw98RkhZCHu9cquGceXpgLAC-tVYMhAAAA&amp;sa=X&amp;ved=2ahUKEwiL1tObmYnlAhWBXCsKHZIqCTkQmxMoATAdegQIDRAO"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google.com/search?q=chu+v%C4%83n+an+ch%E1%BB%A9c+quan&amp;sa=X&amp;ved=2ahUKEwiL1tObmYnlAhWBXCsKHZIqCTkQ6BMoADAdegQIDRAN" TargetMode="External"/><Relationship Id="rId5" Type="http://schemas.openxmlformats.org/officeDocument/2006/relationships/hyperlink" Target="https://www.google.com/search?q=chu+v%C4%83n+an+m%C3%A2%CC%81t&amp;stick=H4sIAAAAAAAAAOPgE-LSz9U3SK5KzjIt1JLPTrbSL0jNL8hJ1U9JTU5NLE5NiS9ILSrOz7NKyUxNWcQqlJxRqlB2pDlPITFPIffwojONJQDJyvosRAAAAA&amp;sa=X&amp;ved=2ahUKEwiL1tObmYnlAhWBXCsKHZIqCTkQ6BMoADAcegQIDRAK" TargetMode="External"/><Relationship Id="rId10" Type="http://schemas.openxmlformats.org/officeDocument/2006/relationships/hyperlink" Target="https://www.google.com/search?q=chu+v%C4%83n+an+th%C3%A2n+m%E1%BA%ABu&amp;sa=X&amp;ved=2ahUKEwiL1tObmYnlAhWBXCsKHZIqCTkQ6BMoADAgegQIDRAX" TargetMode="External"/><Relationship Id="rId4" Type="http://schemas.openxmlformats.org/officeDocument/2006/relationships/hyperlink" Target="https://www.google.com/search?q=huy%E1%BB%87n+Thanh+Tr%C3%AC&amp;stick=H4sIAAAAAAAAAOPgE-LSz9U3SK5KzjItVAKzjXOT4rNStMSyk630C1LzC3JSgVRRcX6eVVJ-Ud4iVqGM0sqHu9vzFEIyEvMyFEKKDq8BAH-jFSlHAAAA&amp;sa=X&amp;ved=2ahUKEwiL1tObmYnlAhWBXCsKHZIqCTkQmxMoATAbegQIDRAH" TargetMode="External"/><Relationship Id="rId9" Type="http://schemas.openxmlformats.org/officeDocument/2006/relationships/hyperlink" Target="https://www.google.com/search?q=chu+v%C4%83n+an+th%C3%A2n+ph%E1%BB%A5&amp;sa=X&amp;ved=2ahUKEwiL1tObmYnlAhWBXCsKHZIqCTkQ6BMoADAfegQIDR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vi-VN" altLang="vi-VN" smtClean="0">
              <a:latin typeface="HP001 5 hàng" pitchFamily="34" charset="0"/>
            </a:endParaRPr>
          </a:p>
        </p:txBody>
      </p:sp>
      <p:sp>
        <p:nvSpPr>
          <p:cNvPr id="2051" name="Subtitle 2"/>
          <p:cNvSpPr>
            <a:spLocks noGrp="1"/>
          </p:cNvSpPr>
          <p:nvPr>
            <p:ph type="subTitle" idx="1"/>
          </p:nvPr>
        </p:nvSpPr>
        <p:spPr/>
        <p:txBody>
          <a:bodyPr/>
          <a:lstStyle/>
          <a:p>
            <a:pPr defTabSz="912813"/>
            <a:endParaRPr lang="en-US" altLang="en-US" smtClean="0">
              <a:latin typeface="HP001 5 hàng" pitchFamily="34" charset="0"/>
            </a:endParaRPr>
          </a:p>
        </p:txBody>
      </p:sp>
      <p:pic>
        <p:nvPicPr>
          <p:cNvPr id="2052" name="Picture 2" descr="http://khohinhnen.com/wp-content/uploads/2014/12/hinh-nen-powerpoint-thien-nhien-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4"/>
          <p:cNvSpPr>
            <a:spLocks noChangeArrowheads="1" noChangeShapeType="1" noTextEdit="1"/>
          </p:cNvSpPr>
          <p:nvPr/>
        </p:nvSpPr>
        <p:spPr bwMode="auto">
          <a:xfrm>
            <a:off x="571605" y="1905040"/>
            <a:ext cx="8000790" cy="2786396"/>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2800" b="1" i="0" kern="10" smtClean="0">
                <a:solidFill>
                  <a:srgbClr val="FF0000"/>
                </a:solidFill>
                <a:effectLst>
                  <a:outerShdw blurRad="38100" dist="25400" dir="5400000" algn="ctr" rotWithShape="0">
                    <a:srgbClr val="6E747A">
                      <a:alpha val="42999"/>
                    </a:srgbClr>
                  </a:outerShdw>
                </a:effectLst>
                <a:latin typeface="HP001 5 hàng" pitchFamily="34" charset="0"/>
                <a:cs typeface="Times New Roman"/>
              </a:rPr>
              <a:t>Ôn chữ hoa C</a:t>
            </a:r>
          </a:p>
          <a:p>
            <a:pPr algn="ctr">
              <a:defRPr/>
            </a:pPr>
            <a:r>
              <a:rPr lang="en-US" sz="2800" b="1" i="0" kern="10" smtClean="0">
                <a:solidFill>
                  <a:srgbClr val="FF0000"/>
                </a:solidFill>
                <a:effectLst>
                  <a:outerShdw blurRad="38100" dist="25400" dir="5400000" algn="ctr" rotWithShape="0">
                    <a:srgbClr val="6E747A">
                      <a:alpha val="42999"/>
                    </a:srgbClr>
                  </a:outerShdw>
                </a:effectLst>
                <a:latin typeface="HP001 5 hàng" pitchFamily="34" charset="0"/>
                <a:cs typeface="Times New Roman"/>
              </a:rPr>
              <a:t> (tiếp theo)</a:t>
            </a:r>
            <a:endParaRPr lang="en-US" sz="2800" b="1" i="0" kern="10" dirty="0">
              <a:solidFill>
                <a:srgbClr val="FF0066"/>
              </a:solidFill>
              <a:effectLst>
                <a:outerShdw blurRad="38100" dist="25400" dir="5400000" algn="ctr" rotWithShape="0">
                  <a:srgbClr val="6E747A">
                    <a:alpha val="42999"/>
                  </a:srgbClr>
                </a:outerShdw>
              </a:effectLst>
              <a:latin typeface="HP001 5 hàng" pitchFamily="34" charset="0"/>
              <a:cs typeface="Times New Roman"/>
            </a:endParaRPr>
          </a:p>
        </p:txBody>
      </p:sp>
      <p:sp>
        <p:nvSpPr>
          <p:cNvPr id="10" name="TextBox 9"/>
          <p:cNvSpPr txBox="1">
            <a:spLocks noChangeArrowheads="1"/>
          </p:cNvSpPr>
          <p:nvPr/>
        </p:nvSpPr>
        <p:spPr bwMode="auto">
          <a:xfrm>
            <a:off x="152516" y="304882"/>
            <a:ext cx="8762770"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4" rIns="91430" bIns="45714">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a:r>
              <a:rPr lang="en-US" altLang="en-US" sz="3600" b="1" i="0" smtClean="0">
                <a:solidFill>
                  <a:srgbClr val="000000"/>
                </a:solidFill>
                <a:latin typeface="HP001 5 hàng" pitchFamily="34" charset="0"/>
                <a:cs typeface="Times New Roman" pitchFamily="18" charset="0"/>
              </a:rPr>
              <a:t>Thứ Năm ngày 21 tháng 10 năm 2021</a:t>
            </a:r>
            <a:endParaRPr lang="en-US" altLang="en-US" sz="3600" b="1" i="0">
              <a:solidFill>
                <a:srgbClr val="000000"/>
              </a:solidFill>
              <a:latin typeface="HP001 5 hàng" pitchFamily="34" charset="0"/>
              <a:cs typeface="Times New Roman" pitchFamily="18" charset="0"/>
            </a:endParaRPr>
          </a:p>
        </p:txBody>
      </p:sp>
      <p:sp>
        <p:nvSpPr>
          <p:cNvPr id="2" name="Rectangle 1"/>
          <p:cNvSpPr/>
          <p:nvPr/>
        </p:nvSpPr>
        <p:spPr>
          <a:xfrm>
            <a:off x="3259634" y="1173584"/>
            <a:ext cx="2077813" cy="707886"/>
          </a:xfrm>
          <a:prstGeom prst="rect">
            <a:avLst/>
          </a:prstGeom>
        </p:spPr>
        <p:txBody>
          <a:bodyPr wrap="none">
            <a:spAutoFit/>
          </a:bodyPr>
          <a:lstStyle/>
          <a:p>
            <a:pPr algn="ctr">
              <a:defRPr/>
            </a:pPr>
            <a:r>
              <a:rPr lang="en-US" sz="4000" b="1" i="0" kern="10" smtClean="0">
                <a:solidFill>
                  <a:srgbClr val="002060"/>
                </a:solidFill>
                <a:effectLst>
                  <a:outerShdw blurRad="38100" dist="25400" dir="5400000" algn="ctr" rotWithShape="0">
                    <a:srgbClr val="6E747A">
                      <a:alpha val="42999"/>
                    </a:srgbClr>
                  </a:outerShdw>
                </a:effectLst>
                <a:latin typeface="HP001 5 hàng" pitchFamily="34" charset="0"/>
                <a:cs typeface="Times New Roman"/>
              </a:rPr>
              <a:t>Tập viết</a:t>
            </a:r>
            <a:endParaRPr lang="en-US" sz="4000" b="1" i="0" kern="10" dirty="0">
              <a:solidFill>
                <a:srgbClr val="002060"/>
              </a:solidFill>
              <a:effectLst>
                <a:outerShdw blurRad="38100" dist="25400" dir="5400000" algn="ctr" rotWithShape="0">
                  <a:srgbClr val="6E747A">
                    <a:alpha val="42999"/>
                  </a:srgbClr>
                </a:outerShdw>
              </a:effectLst>
              <a:latin typeface="HP001 5 hàng" pitchFamily="34" charset="0"/>
              <a:cs typeface="Times New Roman"/>
            </a:endParaRPr>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images1740667_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4114800" y="152400"/>
            <a:ext cx="5029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700" i="0">
                <a:latin typeface="Times New Roman" pitchFamily="18" charset="0"/>
                <a:cs typeface="Times New Roman" pitchFamily="18" charset="0"/>
              </a:rPr>
              <a:t>   </a:t>
            </a:r>
            <a:r>
              <a:rPr lang="vi-VN" altLang="en-US" sz="2700" i="0">
                <a:latin typeface="Times New Roman" pitchFamily="18" charset="0"/>
                <a:cs typeface="Times New Roman" pitchFamily="18" charset="0"/>
              </a:rPr>
              <a:t>Chu Văn An, tên thật là Chu An, hiệu là Tiều Ẩn, tên chữ là Linh Triệt, là một nhà giáo, thầy thuốc, quan viên Đại Việt cuối thời Trần. Sau khi mất, ông được vua Trần truy phong tước Văn Trinh công nên đời sau quen gọi là Chu Văn An hay Chu Văn Trinh.</a:t>
            </a:r>
          </a:p>
          <a:p>
            <a:pPr eaLnBrk="1" hangingPunct="1"/>
            <a:r>
              <a:rPr lang="vi-VN" altLang="en-US" sz="2700" b="1" i="0">
                <a:latin typeface="Times New Roman" pitchFamily="18" charset="0"/>
                <a:cs typeface="Times New Roman" pitchFamily="18" charset="0"/>
                <a:hlinkClick r:id="rId3"/>
              </a:rPr>
              <a:t>Sinh</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1292, </a:t>
            </a:r>
            <a:r>
              <a:rPr lang="vi-VN" altLang="en-US" sz="2700" i="0">
                <a:latin typeface="Times New Roman" pitchFamily="18" charset="0"/>
                <a:cs typeface="Times New Roman" pitchFamily="18" charset="0"/>
                <a:hlinkClick r:id="rId4"/>
              </a:rPr>
              <a:t>Thanh Trì</a:t>
            </a:r>
            <a:endParaRPr lang="vi-VN" altLang="en-US" sz="2700" i="0">
              <a:latin typeface="Times New Roman" pitchFamily="18" charset="0"/>
              <a:cs typeface="Times New Roman" pitchFamily="18" charset="0"/>
            </a:endParaRPr>
          </a:p>
          <a:p>
            <a:pPr eaLnBrk="1" hangingPunct="1"/>
            <a:r>
              <a:rPr lang="vi-VN" altLang="en-US" sz="2700" b="1" i="0">
                <a:latin typeface="Times New Roman" pitchFamily="18" charset="0"/>
                <a:cs typeface="Times New Roman" pitchFamily="18" charset="0"/>
                <a:hlinkClick r:id="rId5"/>
              </a:rPr>
              <a:t>Mất</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1370</a:t>
            </a:r>
          </a:p>
          <a:p>
            <a:pPr eaLnBrk="1" hangingPunct="1"/>
            <a:r>
              <a:rPr lang="vi-VN" altLang="en-US" sz="2700" b="1" i="0">
                <a:latin typeface="Times New Roman" pitchFamily="18" charset="0"/>
                <a:cs typeface="Times New Roman" pitchFamily="18" charset="0"/>
                <a:hlinkClick r:id="rId6"/>
              </a:rPr>
              <a:t>Chức quan</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Tư nghiệp </a:t>
            </a:r>
            <a:r>
              <a:rPr lang="vi-VN" altLang="en-US" sz="2700" i="0">
                <a:latin typeface="Times New Roman" pitchFamily="18" charset="0"/>
                <a:cs typeface="Times New Roman" pitchFamily="18" charset="0"/>
                <a:hlinkClick r:id="rId7"/>
              </a:rPr>
              <a:t>Quốc Tử Giám</a:t>
            </a:r>
            <a:endParaRPr lang="vi-VN" altLang="en-US" sz="2700" i="0">
              <a:latin typeface="Times New Roman" pitchFamily="18" charset="0"/>
              <a:cs typeface="Times New Roman" pitchFamily="18" charset="0"/>
            </a:endParaRPr>
          </a:p>
          <a:p>
            <a:pPr eaLnBrk="1" hangingPunct="1"/>
            <a:r>
              <a:rPr lang="vi-VN" altLang="en-US" sz="2700" b="1" i="0">
                <a:latin typeface="Times New Roman" pitchFamily="18" charset="0"/>
                <a:cs typeface="Times New Roman" pitchFamily="18" charset="0"/>
                <a:hlinkClick r:id="rId8"/>
              </a:rPr>
              <a:t>Nghề nghiệp</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nhà giáo, thầy thuốc, quan viên</a:t>
            </a:r>
          </a:p>
          <a:p>
            <a:pPr eaLnBrk="1" hangingPunct="1"/>
            <a:r>
              <a:rPr lang="vi-VN" altLang="en-US" sz="2700" b="1" i="0">
                <a:latin typeface="Times New Roman" pitchFamily="18" charset="0"/>
                <a:cs typeface="Times New Roman" pitchFamily="18" charset="0"/>
                <a:hlinkClick r:id="rId9"/>
              </a:rPr>
              <a:t>Thân phụ</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Chu Văn Thiện</a:t>
            </a:r>
          </a:p>
          <a:p>
            <a:pPr eaLnBrk="1" hangingPunct="1"/>
            <a:r>
              <a:rPr lang="vi-VN" altLang="en-US" sz="2700" b="1" i="0">
                <a:latin typeface="Times New Roman" pitchFamily="18" charset="0"/>
                <a:cs typeface="Times New Roman" pitchFamily="18" charset="0"/>
                <a:hlinkClick r:id="rId10"/>
              </a:rPr>
              <a:t>Thân mẫu</a:t>
            </a:r>
            <a:r>
              <a:rPr lang="vi-VN" altLang="en-US" sz="2700" b="1" i="0">
                <a:latin typeface="Times New Roman" pitchFamily="18" charset="0"/>
                <a:cs typeface="Times New Roman" pitchFamily="18" charset="0"/>
              </a:rPr>
              <a:t>: </a:t>
            </a:r>
            <a:r>
              <a:rPr lang="vi-VN" altLang="en-US" sz="2700" i="0">
                <a:latin typeface="Times New Roman" pitchFamily="18" charset="0"/>
                <a:cs typeface="Times New Roman" pitchFamily="18" charset="0"/>
              </a:rPr>
              <a:t>Lê Thị Chuân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1" name="Rectangle 25"/>
          <p:cNvSpPr>
            <a:spLocks noChangeArrowheads="1"/>
          </p:cNvSpPr>
          <p:nvPr/>
        </p:nvSpPr>
        <p:spPr bwMode="auto">
          <a:xfrm>
            <a:off x="914400" y="3276600"/>
            <a:ext cx="6440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600" b="1">
                <a:solidFill>
                  <a:srgbClr val="0000FF"/>
                </a:solidFill>
                <a:latin typeface="HP001 5 hàng" pitchFamily="34" charset="0"/>
                <a:ea typeface="SimSun" pitchFamily="2" charset="-122"/>
              </a:rPr>
              <a:t>- </a:t>
            </a:r>
            <a:r>
              <a:rPr lang="en-US" altLang="zh-CN" sz="2800" b="1">
                <a:solidFill>
                  <a:srgbClr val="0000FF"/>
                </a:solidFill>
                <a:latin typeface="HP001 5 hàng" pitchFamily="34" charset="0"/>
                <a:ea typeface="SimSun" pitchFamily="2" charset="-122"/>
              </a:rPr>
              <a:t>Từ “ </a:t>
            </a:r>
            <a:r>
              <a:rPr lang="en-US" altLang="zh-CN" sz="2800" b="1">
                <a:solidFill>
                  <a:srgbClr val="FF0000"/>
                </a:solidFill>
                <a:latin typeface="HP001 5 hàng" pitchFamily="34" charset="0"/>
                <a:ea typeface="SimSun" pitchFamily="2" charset="-122"/>
              </a:rPr>
              <a:t>Chu Văn An</a:t>
            </a:r>
            <a:r>
              <a:rPr lang="en-US" altLang="zh-CN" sz="2800" b="1">
                <a:solidFill>
                  <a:srgbClr val="0000FF"/>
                </a:solidFill>
                <a:latin typeface="HP001 5 hàng" pitchFamily="34" charset="0"/>
                <a:ea typeface="SimSun" pitchFamily="2" charset="-122"/>
              </a:rPr>
              <a:t>” gồm mấy chữ ?</a:t>
            </a:r>
          </a:p>
        </p:txBody>
      </p:sp>
      <p:sp>
        <p:nvSpPr>
          <p:cNvPr id="118789" name="Rectangle 5"/>
          <p:cNvSpPr>
            <a:spLocks noChangeArrowheads="1"/>
          </p:cNvSpPr>
          <p:nvPr/>
        </p:nvSpPr>
        <p:spPr bwMode="auto">
          <a:xfrm>
            <a:off x="990486" y="4735464"/>
            <a:ext cx="7924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b="1">
                <a:solidFill>
                  <a:srgbClr val="0000FF"/>
                </a:solidFill>
                <a:latin typeface="HP001 5 hàng" pitchFamily="34" charset="0"/>
              </a:rPr>
              <a:t>- Khoảng cách giữa các con chữ như thế nào?</a:t>
            </a:r>
          </a:p>
        </p:txBody>
      </p:sp>
      <p:sp>
        <p:nvSpPr>
          <p:cNvPr id="2" name="Rectangle 25"/>
          <p:cNvSpPr>
            <a:spLocks noChangeArrowheads="1"/>
          </p:cNvSpPr>
          <p:nvPr/>
        </p:nvSpPr>
        <p:spPr bwMode="auto">
          <a:xfrm>
            <a:off x="914400" y="3962400"/>
            <a:ext cx="5735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600" b="1">
                <a:solidFill>
                  <a:srgbClr val="0000FF"/>
                </a:solidFill>
                <a:latin typeface="HP001 5 hàng" pitchFamily="34" charset="0"/>
                <a:ea typeface="SimSun" pitchFamily="2" charset="-122"/>
              </a:rPr>
              <a:t>- </a:t>
            </a:r>
            <a:r>
              <a:rPr lang="en-US" altLang="zh-CN" sz="2800" b="1">
                <a:solidFill>
                  <a:srgbClr val="0000FF"/>
                </a:solidFill>
                <a:latin typeface="HP001 5 hàng" pitchFamily="34" charset="0"/>
                <a:ea typeface="SimSun" pitchFamily="2" charset="-122"/>
              </a:rPr>
              <a:t>Độ cao các con chữ như thế nào ?</a:t>
            </a:r>
          </a:p>
        </p:txBody>
      </p:sp>
      <p:grpSp>
        <p:nvGrpSpPr>
          <p:cNvPr id="16389" name="Group 31"/>
          <p:cNvGrpSpPr>
            <a:grpSpLocks/>
          </p:cNvGrpSpPr>
          <p:nvPr/>
        </p:nvGrpSpPr>
        <p:grpSpPr bwMode="auto">
          <a:xfrm>
            <a:off x="0" y="-38100"/>
            <a:ext cx="9164638" cy="6916738"/>
            <a:chOff x="0" y="-24"/>
            <a:chExt cx="5773" cy="4357"/>
          </a:xfrm>
        </p:grpSpPr>
        <p:pic>
          <p:nvPicPr>
            <p:cNvPr id="16391"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Picture 15" descr="T5  IMG_8227"/>
          <p:cNvPicPr>
            <a:picLocks noChangeAspect="1" noChangeArrowheads="1"/>
          </p:cNvPicPr>
          <p:nvPr/>
        </p:nvPicPr>
        <p:blipFill>
          <a:blip r:embed="rId4">
            <a:extLst>
              <a:ext uri="{28A0092B-C50C-407E-A947-70E740481C1C}">
                <a14:useLocalDpi xmlns:a14="http://schemas.microsoft.com/office/drawing/2010/main" val="0"/>
              </a:ext>
            </a:extLst>
          </a:blip>
          <a:srcRect l="9770" t="24812" r="62738" b="69585"/>
          <a:stretch>
            <a:fillRect/>
          </a:stretch>
        </p:blipFill>
        <p:spPr bwMode="auto">
          <a:xfrm>
            <a:off x="838200" y="914400"/>
            <a:ext cx="7315200" cy="2076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animEffect transition="in" filter="checkerboard(across)">
                                      <p:cBhvr>
                                        <p:cTn id="7" dur="500"/>
                                        <p:tgtEl>
                                          <p:spTgt spid="24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8789"/>
                                        </p:tgtEl>
                                        <p:attrNameLst>
                                          <p:attrName>style.visibility</p:attrName>
                                        </p:attrNameLst>
                                      </p:cBhvr>
                                      <p:to>
                                        <p:strVal val="visible"/>
                                      </p:to>
                                    </p:set>
                                    <p:animEffect transition="in" filter="box(in)">
                                      <p:cBhvr>
                                        <p:cTn id="17"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p:bldP spid="11878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om\Downloads\m1.jpg"/>
          <p:cNvPicPr>
            <a:picLocks noChangeAspect="1" noChangeArrowheads="1"/>
          </p:cNvPicPr>
          <p:nvPr/>
        </p:nvPicPr>
        <p:blipFill>
          <a:blip r:embed="rId2" cstate="print">
            <a:extLst>
              <a:ext uri="{28A0092B-C50C-407E-A947-70E740481C1C}">
                <a14:useLocalDpi xmlns:a14="http://schemas.microsoft.com/office/drawing/2010/main" val="0"/>
              </a:ext>
            </a:extLst>
          </a:blip>
          <a:srcRect l="17500" t="14677" r="4947" b="10197"/>
          <a:stretch>
            <a:fillRect/>
          </a:stretch>
        </p:blipFill>
        <p:spPr bwMode="auto">
          <a:xfrm>
            <a:off x="762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519113" y="1524000"/>
            <a:ext cx="83962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3600" b="1">
                <a:solidFill>
                  <a:srgbClr val="FFFF00"/>
                </a:solidFill>
                <a:latin typeface="HP001 4 hàng" pitchFamily="34" charset="0"/>
                <a:cs typeface="Times New Roman" pitchFamily="18" charset="0"/>
              </a:rPr>
              <a:t>    </a:t>
            </a:r>
            <a:r>
              <a:rPr lang="en-US" sz="3600" b="1">
                <a:solidFill>
                  <a:srgbClr val="FFFF00"/>
                </a:solidFill>
                <a:latin typeface="HP001 4 hàng" pitchFamily="34" charset="0"/>
                <a:cs typeface="Times New Roman" pitchFamily="18" charset="0"/>
              </a:rPr>
              <a:t>  Chim khôn kêu tiếng rảnh rang</a:t>
            </a:r>
          </a:p>
          <a:p>
            <a:pPr algn="ctr">
              <a:spcBef>
                <a:spcPct val="50000"/>
              </a:spcBef>
            </a:pPr>
            <a:r>
              <a:rPr lang="en-US" sz="3600" b="1">
                <a:solidFill>
                  <a:srgbClr val="FFFF00"/>
                </a:solidFill>
                <a:latin typeface="HP001 4 hàng" pitchFamily="34" charset="0"/>
                <a:cs typeface="Times New Roman" pitchFamily="18" charset="0"/>
              </a:rPr>
              <a:t>  Người khôn ăn nói dịu dàng dễ nghe</a:t>
            </a:r>
          </a:p>
        </p:txBody>
      </p:sp>
      <p:sp>
        <p:nvSpPr>
          <p:cNvPr id="17412" name="Rectangle 5"/>
          <p:cNvSpPr>
            <a:spLocks noChangeArrowheads="1"/>
          </p:cNvSpPr>
          <p:nvPr/>
        </p:nvSpPr>
        <p:spPr bwMode="auto">
          <a:xfrm>
            <a:off x="6861175" y="3209925"/>
            <a:ext cx="16144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3" name="Rectangle 5"/>
          <p:cNvSpPr>
            <a:spLocks noChangeArrowheads="1"/>
          </p:cNvSpPr>
          <p:nvPr/>
        </p:nvSpPr>
        <p:spPr bwMode="auto">
          <a:xfrm>
            <a:off x="539750" y="3219450"/>
            <a:ext cx="1614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4" name="Rectangle 5"/>
          <p:cNvSpPr>
            <a:spLocks noChangeArrowheads="1"/>
          </p:cNvSpPr>
          <p:nvPr/>
        </p:nvSpPr>
        <p:spPr bwMode="auto">
          <a:xfrm>
            <a:off x="455613" y="3849688"/>
            <a:ext cx="161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5" name="Rectangle 5"/>
          <p:cNvSpPr>
            <a:spLocks noChangeArrowheads="1"/>
          </p:cNvSpPr>
          <p:nvPr/>
        </p:nvSpPr>
        <p:spPr bwMode="auto">
          <a:xfrm>
            <a:off x="487363" y="4478338"/>
            <a:ext cx="16144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6" name="Rectangle 5"/>
          <p:cNvSpPr>
            <a:spLocks noChangeArrowheads="1"/>
          </p:cNvSpPr>
          <p:nvPr/>
        </p:nvSpPr>
        <p:spPr bwMode="auto">
          <a:xfrm>
            <a:off x="76200" y="192155"/>
            <a:ext cx="8396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4000" b="1">
                <a:solidFill>
                  <a:schemeClr val="accent1"/>
                </a:solidFill>
                <a:latin typeface="HP001 4 hàng" pitchFamily="34" charset="0"/>
                <a:cs typeface="Times New Roman" pitchFamily="18" charset="0"/>
              </a:rPr>
              <a:t>    </a:t>
            </a:r>
            <a:r>
              <a:rPr lang="en-US" sz="4000" b="1">
                <a:solidFill>
                  <a:schemeClr val="accent1"/>
                </a:solidFill>
                <a:latin typeface="HP001 4 hàng" pitchFamily="34" charset="0"/>
                <a:cs typeface="Times New Roman" pitchFamily="18" charset="0"/>
              </a:rPr>
              <a:t>  </a:t>
            </a:r>
            <a:r>
              <a:rPr lang="en-US" sz="4000" b="1">
                <a:solidFill>
                  <a:schemeClr val="accent1"/>
                </a:solidFill>
                <a:latin typeface="Times New Roman" pitchFamily="18" charset="0"/>
                <a:cs typeface="Times New Roman" pitchFamily="18" charset="0"/>
              </a:rPr>
              <a:t>Câu ứng dụng</a:t>
            </a:r>
          </a:p>
        </p:txBody>
      </p:sp>
      <p:sp>
        <p:nvSpPr>
          <p:cNvPr id="25" name="Rectangle 10"/>
          <p:cNvSpPr>
            <a:spLocks noChangeArrowheads="1"/>
          </p:cNvSpPr>
          <p:nvPr/>
        </p:nvSpPr>
        <p:spPr bwMode="auto">
          <a:xfrm>
            <a:off x="132568" y="3407786"/>
            <a:ext cx="8915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defTabSz="1097280">
              <a:lnSpc>
                <a:spcPct val="150000"/>
              </a:lnSpc>
              <a:buClr>
                <a:schemeClr val="tx1"/>
              </a:buClr>
              <a:buFont typeface="Times New Roman" pitchFamily="18" charset="0"/>
              <a:buNone/>
              <a:tabLst>
                <a:tab pos="160338" algn="l"/>
              </a:tabLst>
            </a:pPr>
            <a:r>
              <a:rPr lang="en-US" altLang="zh-CN" sz="28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Câu</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tục</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ngữ</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khuyên</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chúng</a:t>
            </a:r>
            <a:r>
              <a:rPr lang="en-US" altLang="zh-CN" sz="3600" i="0" dirty="0">
                <a:solidFill>
                  <a:schemeClr val="accent1"/>
                </a:solidFill>
                <a:latin typeface="Times New Roman" pitchFamily="18" charset="0"/>
                <a:ea typeface="SimSun" pitchFamily="2" charset="-122"/>
              </a:rPr>
              <a:t> ta </a:t>
            </a:r>
            <a:r>
              <a:rPr lang="en-US" altLang="zh-CN" sz="3600" i="0" dirty="0" err="1">
                <a:solidFill>
                  <a:schemeClr val="accent1"/>
                </a:solidFill>
                <a:latin typeface="Times New Roman" pitchFamily="18" charset="0"/>
                <a:ea typeface="SimSun" pitchFamily="2" charset="-122"/>
              </a:rPr>
              <a:t>phải</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biết</a:t>
            </a:r>
            <a:r>
              <a:rPr lang="en-US" altLang="zh-CN" sz="3600" i="0" dirty="0">
                <a:solidFill>
                  <a:schemeClr val="accent1"/>
                </a:solidFill>
                <a:latin typeface="Times New Roman" pitchFamily="18" charset="0"/>
                <a:ea typeface="SimSun" pitchFamily="2" charset="-122"/>
              </a:rPr>
              <a:t> </a:t>
            </a:r>
            <a:r>
              <a:rPr lang="en-US" altLang="zh-CN" sz="3600" i="0" dirty="0" err="1" smtClean="0">
                <a:solidFill>
                  <a:schemeClr val="accent1"/>
                </a:solidFill>
                <a:latin typeface="Times New Roman" pitchFamily="18" charset="0"/>
                <a:ea typeface="SimSun" pitchFamily="2" charset="-122"/>
              </a:rPr>
              <a:t>nói</a:t>
            </a:r>
            <a:r>
              <a:rPr lang="en-US" altLang="zh-CN" sz="3600" i="0" dirty="0">
                <a:solidFill>
                  <a:schemeClr val="accent1"/>
                </a:solidFill>
                <a:latin typeface="Times New Roman" pitchFamily="18" charset="0"/>
                <a:ea typeface="SimSun" pitchFamily="2" charset="-122"/>
              </a:rPr>
              <a:t> </a:t>
            </a:r>
            <a:r>
              <a:rPr lang="en-US" altLang="zh-CN" sz="3600" i="0" dirty="0" err="1" smtClean="0">
                <a:solidFill>
                  <a:schemeClr val="accent1"/>
                </a:solidFill>
                <a:latin typeface="Times New Roman" pitchFamily="18" charset="0"/>
                <a:ea typeface="SimSun" pitchFamily="2" charset="-122"/>
              </a:rPr>
              <a:t>năng</a:t>
            </a:r>
            <a:r>
              <a:rPr lang="en-US" altLang="zh-CN" sz="3600" i="0" dirty="0" smtClean="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dịu</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dàng</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lịch</a:t>
            </a:r>
            <a:r>
              <a:rPr lang="en-US" altLang="zh-CN" sz="3600" i="0" dirty="0">
                <a:solidFill>
                  <a:schemeClr val="accent1"/>
                </a:solidFill>
                <a:latin typeface="Times New Roman" pitchFamily="18" charset="0"/>
                <a:ea typeface="SimSun" pitchFamily="2" charset="-122"/>
              </a:rPr>
              <a:t> </a:t>
            </a:r>
            <a:r>
              <a:rPr lang="en-US" altLang="zh-CN" sz="3600" i="0" dirty="0" err="1">
                <a:solidFill>
                  <a:schemeClr val="accent1"/>
                </a:solidFill>
                <a:latin typeface="Times New Roman" pitchFamily="18" charset="0"/>
                <a:ea typeface="SimSun" pitchFamily="2" charset="-122"/>
              </a:rPr>
              <a:t>sự</a:t>
            </a:r>
            <a:r>
              <a:rPr lang="en-US" altLang="zh-CN" sz="3600" i="0" dirty="0">
                <a:solidFill>
                  <a:schemeClr val="accent1"/>
                </a:solidFill>
                <a:latin typeface="Times New Roman" pitchFamily="18" charset="0"/>
                <a:ea typeface="SimSun"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om\Downloads\m1.jpg"/>
          <p:cNvPicPr>
            <a:picLocks noChangeAspect="1" noChangeArrowheads="1"/>
          </p:cNvPicPr>
          <p:nvPr/>
        </p:nvPicPr>
        <p:blipFill>
          <a:blip r:embed="rId2" cstate="print">
            <a:extLst>
              <a:ext uri="{28A0092B-C50C-407E-A947-70E740481C1C}">
                <a14:useLocalDpi xmlns:a14="http://schemas.microsoft.com/office/drawing/2010/main" val="0"/>
              </a:ext>
            </a:extLst>
          </a:blip>
          <a:srcRect l="17500" t="14677" r="4947" b="10197"/>
          <a:stretch>
            <a:fillRect/>
          </a:stretch>
        </p:blipFill>
        <p:spPr bwMode="auto">
          <a:xfrm>
            <a:off x="762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519113" y="1524000"/>
            <a:ext cx="83962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3600" b="1">
                <a:solidFill>
                  <a:srgbClr val="FFFF00"/>
                </a:solidFill>
                <a:latin typeface="HP001 4 hàng" pitchFamily="34" charset="0"/>
                <a:cs typeface="Times New Roman" pitchFamily="18" charset="0"/>
              </a:rPr>
              <a:t>    </a:t>
            </a:r>
            <a:r>
              <a:rPr lang="en-US" sz="3600" b="1">
                <a:solidFill>
                  <a:srgbClr val="FFFF00"/>
                </a:solidFill>
                <a:latin typeface="HP001 4 hàng" pitchFamily="34" charset="0"/>
                <a:cs typeface="Times New Roman" pitchFamily="18" charset="0"/>
              </a:rPr>
              <a:t>  Chim khôn kêu tiếng rảnh rang</a:t>
            </a:r>
          </a:p>
          <a:p>
            <a:pPr algn="ctr">
              <a:spcBef>
                <a:spcPct val="50000"/>
              </a:spcBef>
            </a:pPr>
            <a:r>
              <a:rPr lang="en-US" sz="3600" b="1">
                <a:solidFill>
                  <a:srgbClr val="FFFF00"/>
                </a:solidFill>
                <a:latin typeface="HP001 4 hàng" pitchFamily="34" charset="0"/>
                <a:cs typeface="Times New Roman" pitchFamily="18" charset="0"/>
              </a:rPr>
              <a:t>  Người khôn ăn nói dịu dàng dễ nghe</a:t>
            </a:r>
          </a:p>
        </p:txBody>
      </p:sp>
      <p:sp>
        <p:nvSpPr>
          <p:cNvPr id="17412" name="Rectangle 5"/>
          <p:cNvSpPr>
            <a:spLocks noChangeArrowheads="1"/>
          </p:cNvSpPr>
          <p:nvPr/>
        </p:nvSpPr>
        <p:spPr bwMode="auto">
          <a:xfrm>
            <a:off x="6861175" y="3209925"/>
            <a:ext cx="16144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3" name="Rectangle 5"/>
          <p:cNvSpPr>
            <a:spLocks noChangeArrowheads="1"/>
          </p:cNvSpPr>
          <p:nvPr/>
        </p:nvSpPr>
        <p:spPr bwMode="auto">
          <a:xfrm>
            <a:off x="539750" y="3219450"/>
            <a:ext cx="1614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4" name="Rectangle 5"/>
          <p:cNvSpPr>
            <a:spLocks noChangeArrowheads="1"/>
          </p:cNvSpPr>
          <p:nvPr/>
        </p:nvSpPr>
        <p:spPr bwMode="auto">
          <a:xfrm>
            <a:off x="455613" y="3849688"/>
            <a:ext cx="161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5" name="Rectangle 5"/>
          <p:cNvSpPr>
            <a:spLocks noChangeArrowheads="1"/>
          </p:cNvSpPr>
          <p:nvPr/>
        </p:nvSpPr>
        <p:spPr bwMode="auto">
          <a:xfrm>
            <a:off x="487363" y="4478338"/>
            <a:ext cx="16144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2500" b="1">
                <a:solidFill>
                  <a:srgbClr val="FFFF00"/>
                </a:solidFill>
                <a:latin typeface="HP001 4 hàng" pitchFamily="34" charset="0"/>
                <a:cs typeface="Times New Roman" pitchFamily="18" charset="0"/>
              </a:rPr>
              <a:t>    </a:t>
            </a:r>
            <a:endParaRPr lang="en-US" sz="2500" b="1">
              <a:solidFill>
                <a:srgbClr val="FFFF00"/>
              </a:solidFill>
              <a:latin typeface="HP001 4 hàng" pitchFamily="34" charset="0"/>
              <a:cs typeface="Times New Roman" pitchFamily="18" charset="0"/>
            </a:endParaRPr>
          </a:p>
        </p:txBody>
      </p:sp>
      <p:sp>
        <p:nvSpPr>
          <p:cNvPr id="17416" name="Rectangle 5"/>
          <p:cNvSpPr>
            <a:spLocks noChangeArrowheads="1"/>
          </p:cNvSpPr>
          <p:nvPr/>
        </p:nvSpPr>
        <p:spPr bwMode="auto">
          <a:xfrm>
            <a:off x="76200" y="192155"/>
            <a:ext cx="8396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vi-VN" sz="3600" b="1">
                <a:solidFill>
                  <a:schemeClr val="accent1"/>
                </a:solidFill>
                <a:latin typeface="HP001 4 hàng" pitchFamily="34" charset="0"/>
                <a:cs typeface="Times New Roman" pitchFamily="18" charset="0"/>
              </a:rPr>
              <a:t>    </a:t>
            </a:r>
            <a:r>
              <a:rPr lang="en-US" sz="3600" b="1">
                <a:solidFill>
                  <a:schemeClr val="accent1"/>
                </a:solidFill>
                <a:latin typeface="HP001 4 hàng" pitchFamily="34" charset="0"/>
                <a:cs typeface="Times New Roman" pitchFamily="18" charset="0"/>
              </a:rPr>
              <a:t>  </a:t>
            </a:r>
            <a:r>
              <a:rPr lang="en-US" sz="3600" b="1">
                <a:solidFill>
                  <a:schemeClr val="accent1"/>
                </a:solidFill>
                <a:latin typeface="Times New Roman" pitchFamily="18" charset="0"/>
                <a:cs typeface="Times New Roman" pitchFamily="18" charset="0"/>
              </a:rPr>
              <a:t>Câu ứng dụng</a:t>
            </a:r>
          </a:p>
        </p:txBody>
      </p:sp>
      <p:sp>
        <p:nvSpPr>
          <p:cNvPr id="28" name="Rectangle 21"/>
          <p:cNvSpPr>
            <a:spLocks noChangeArrowheads="1"/>
          </p:cNvSpPr>
          <p:nvPr/>
        </p:nvSpPr>
        <p:spPr bwMode="auto">
          <a:xfrm>
            <a:off x="561341" y="3673794"/>
            <a:ext cx="679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Char char="-"/>
            </a:pPr>
            <a:r>
              <a:rPr lang="en-US" altLang="zh-CN" sz="3600" b="1" i="0">
                <a:solidFill>
                  <a:schemeClr val="accent1"/>
                </a:solidFill>
                <a:effectLst>
                  <a:outerShdw blurRad="38100" dist="38100" dir="2700000" algn="tl">
                    <a:srgbClr val="000000">
                      <a:alpha val="43137"/>
                    </a:srgbClr>
                  </a:outerShdw>
                </a:effectLst>
                <a:latin typeface="HP001 5 hàng" pitchFamily="34" charset="0"/>
                <a:ea typeface="SimSun" pitchFamily="2" charset="-122"/>
              </a:rPr>
              <a:t> Những chữ nào được viết hoa?</a:t>
            </a:r>
          </a:p>
        </p:txBody>
      </p:sp>
      <p:sp>
        <p:nvSpPr>
          <p:cNvPr id="30" name="Rectangle 21"/>
          <p:cNvSpPr>
            <a:spLocks noChangeArrowheads="1"/>
          </p:cNvSpPr>
          <p:nvPr/>
        </p:nvSpPr>
        <p:spPr bwMode="auto">
          <a:xfrm>
            <a:off x="561341" y="4383046"/>
            <a:ext cx="7531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i="0">
                <a:solidFill>
                  <a:schemeClr val="accent1"/>
                </a:solidFill>
                <a:effectLst>
                  <a:outerShdw blurRad="38100" dist="38100" dir="2700000" algn="tl">
                    <a:srgbClr val="000000">
                      <a:alpha val="43137"/>
                    </a:srgbClr>
                  </a:outerShdw>
                </a:effectLst>
                <a:latin typeface="HP001 5 hàng" pitchFamily="34" charset="0"/>
                <a:ea typeface="SimSun" pitchFamily="2" charset="-122"/>
              </a:rPr>
              <a:t>- Những con chữ nào cao 2 ly rưỡi ?</a:t>
            </a:r>
          </a:p>
        </p:txBody>
      </p:sp>
      <p:sp>
        <p:nvSpPr>
          <p:cNvPr id="31" name="Rectangle 22"/>
          <p:cNvSpPr>
            <a:spLocks noChangeArrowheads="1"/>
          </p:cNvSpPr>
          <p:nvPr/>
        </p:nvSpPr>
        <p:spPr bwMode="auto">
          <a:xfrm>
            <a:off x="685800" y="5029158"/>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600" b="1" i="0">
                <a:solidFill>
                  <a:schemeClr val="accent1"/>
                </a:solidFill>
                <a:effectLst>
                  <a:outerShdw blurRad="38100" dist="38100" dir="2700000" algn="tl">
                    <a:srgbClr val="000000">
                      <a:alpha val="43137"/>
                    </a:srgbClr>
                  </a:outerShdw>
                </a:effectLst>
                <a:latin typeface="HP001 5 hàng" pitchFamily="34" charset="0"/>
                <a:ea typeface="SimSun" pitchFamily="2" charset="-122"/>
              </a:rPr>
              <a:t>- Khoảng cách giữa các chữ được viết như thế </a:t>
            </a:r>
            <a:r>
              <a:rPr lang="en-US" altLang="zh-CN" sz="3600" b="1" i="0" smtClean="0">
                <a:solidFill>
                  <a:schemeClr val="accent1"/>
                </a:solidFill>
                <a:effectLst>
                  <a:outerShdw blurRad="38100" dist="38100" dir="2700000" algn="tl">
                    <a:srgbClr val="000000">
                      <a:alpha val="43137"/>
                    </a:srgbClr>
                  </a:outerShdw>
                </a:effectLst>
                <a:latin typeface="HP001 5 hàng" pitchFamily="34" charset="0"/>
                <a:ea typeface="SimSun" pitchFamily="2" charset="-122"/>
              </a:rPr>
              <a:t>nào?</a:t>
            </a:r>
            <a:endParaRPr lang="en-US" altLang="zh-CN" sz="3600" b="1" i="0">
              <a:solidFill>
                <a:schemeClr val="accent1"/>
              </a:solidFill>
              <a:effectLst>
                <a:outerShdw blurRad="38100" dist="38100" dir="2700000" algn="tl">
                  <a:srgbClr val="000000">
                    <a:alpha val="43137"/>
                  </a:srgbClr>
                </a:outerShdw>
              </a:effectLst>
              <a:latin typeface="HP001 5 hàng" pitchFamily="34" charset="0"/>
              <a:ea typeface="SimSun" pitchFamily="2" charset="-122"/>
            </a:endParaRPr>
          </a:p>
        </p:txBody>
      </p:sp>
    </p:spTree>
    <p:extLst>
      <p:ext uri="{BB962C8B-B14F-4D97-AF65-F5344CB8AC3E}">
        <p14:creationId xmlns:p14="http://schemas.microsoft.com/office/powerpoint/2010/main" val="1339945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diamond(in)">
                                      <p:cBhvr>
                                        <p:cTn id="7" dur="1000"/>
                                        <p:tgtEl>
                                          <p:spTgt spid="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diamond(in)">
                                      <p:cBhvr>
                                        <p:cTn id="12" dur="1000"/>
                                        <p:tgtEl>
                                          <p:spTgt spid="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diamond(in)">
                                      <p:cBhvr>
                                        <p:cTn id="17"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30" grpId="0" build="allAtOnce"/>
      <p:bldP spid="3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endParaRPr lang="en-US" altLang="zh-CN" smtClean="0">
              <a:ea typeface="SimSun" pitchFamily="2" charset="-122"/>
            </a:endParaRPr>
          </a:p>
        </p:txBody>
      </p:sp>
      <p:pic>
        <p:nvPicPr>
          <p:cNvPr id="3" name="Content Placeholder 2"/>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53282"/>
            <a:ext cx="9144000" cy="680462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04800" y="457200"/>
            <a:ext cx="5029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altLang="zh-CN" sz="2400" b="1" i="0" u="sng">
                <a:latin typeface="Times New Roman" pitchFamily="18" charset="0"/>
                <a:ea typeface="SimSun" pitchFamily="2" charset="-122"/>
              </a:rPr>
              <a:t>1- Tư thế ngồi viết:</a:t>
            </a:r>
          </a:p>
          <a:p>
            <a:pPr eaLnBrk="1" hangingPunct="1"/>
            <a:r>
              <a:rPr lang="en-US" altLang="zh-CN" sz="2400" i="0">
                <a:latin typeface="Times New Roman" pitchFamily="18" charset="0"/>
                <a:ea typeface="SimSun" pitchFamily="2" charset="-122"/>
              </a:rPr>
              <a:t>- Lưng thẳng, không tì ngực vào bàn.</a:t>
            </a:r>
          </a:p>
          <a:p>
            <a:pPr eaLnBrk="1" hangingPunct="1"/>
            <a:r>
              <a:rPr lang="en-US" altLang="zh-CN" sz="2400" i="0">
                <a:latin typeface="Times New Roman" pitchFamily="18" charset="0"/>
                <a:ea typeface="SimSun" pitchFamily="2" charset="-122"/>
              </a:rPr>
              <a:t>- Đầu hơi cúi.</a:t>
            </a:r>
          </a:p>
          <a:p>
            <a:pPr eaLnBrk="1" hangingPunct="1"/>
            <a:r>
              <a:rPr lang="en-US" altLang="zh-CN" sz="2400" i="0">
                <a:latin typeface="Times New Roman" pitchFamily="18" charset="0"/>
                <a:ea typeface="SimSun" pitchFamily="2" charset="-122"/>
              </a:rPr>
              <a:t>- Mắt cách vở khoảng 25 đến 30 cm.</a:t>
            </a:r>
          </a:p>
          <a:p>
            <a:pPr eaLnBrk="1" hangingPunct="1"/>
            <a:r>
              <a:rPr lang="en-US" altLang="zh-CN" sz="2400" i="0">
                <a:latin typeface="Times New Roman" pitchFamily="18" charset="0"/>
                <a:ea typeface="SimSun" pitchFamily="2" charset="-122"/>
              </a:rPr>
              <a:t>- Tay phải cầm bút.</a:t>
            </a:r>
          </a:p>
          <a:p>
            <a:pPr eaLnBrk="1" hangingPunct="1"/>
            <a:r>
              <a:rPr lang="en-US" altLang="zh-CN" sz="2400" i="0">
                <a:latin typeface="Times New Roman" pitchFamily="18" charset="0"/>
                <a:ea typeface="SimSun" pitchFamily="2" charset="-122"/>
              </a:rPr>
              <a:t>- Tay trái tì nhẹ lên mép vở để giữ.</a:t>
            </a:r>
          </a:p>
          <a:p>
            <a:pPr eaLnBrk="1" hangingPunct="1"/>
            <a:r>
              <a:rPr lang="en-US" altLang="zh-CN" sz="2400" i="0">
                <a:latin typeface="Times New Roman" pitchFamily="18" charset="0"/>
                <a:ea typeface="SimSun" pitchFamily="2" charset="-122"/>
              </a:rPr>
              <a:t>- Hai chân để song song thoải mái.</a:t>
            </a:r>
          </a:p>
          <a:p>
            <a:pPr algn="just"/>
            <a:endParaRPr lang="en-US" altLang="zh-CN" sz="2400" i="0">
              <a:solidFill>
                <a:srgbClr val="FF0000"/>
              </a:solidFill>
              <a:latin typeface="Times New Roman" pitchFamily="18" charset="0"/>
              <a:ea typeface="SimSun" pitchFamily="2" charset="-122"/>
            </a:endParaRPr>
          </a:p>
        </p:txBody>
      </p:sp>
      <p:sp>
        <p:nvSpPr>
          <p:cNvPr id="19462" name="Text Box 6"/>
          <p:cNvSpPr txBox="1">
            <a:spLocks noChangeArrowheads="1"/>
          </p:cNvSpPr>
          <p:nvPr/>
        </p:nvSpPr>
        <p:spPr bwMode="auto">
          <a:xfrm>
            <a:off x="304800" y="3479800"/>
            <a:ext cx="5562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altLang="zh-CN" sz="2400" b="1" i="0" u="sng">
                <a:latin typeface="Times New Roman" pitchFamily="18" charset="0"/>
                <a:ea typeface="SimSun" pitchFamily="2" charset="-122"/>
              </a:rPr>
              <a:t>2-Cách cầm bút:</a:t>
            </a:r>
          </a:p>
          <a:p>
            <a:pPr eaLnBrk="1" hangingPunct="1"/>
            <a:r>
              <a:rPr lang="en-US" altLang="zh-CN" sz="2400" i="0">
                <a:latin typeface="Times New Roman" pitchFamily="18" charset="0"/>
                <a:ea typeface="SimSun" pitchFamily="2" charset="-122"/>
              </a:rPr>
              <a:t>- Cầm bút bằng 3 ngón tay: ngón cái, ngón trỏ, ngón giữa.</a:t>
            </a:r>
          </a:p>
          <a:p>
            <a:pPr eaLnBrk="1" hangingPunct="1"/>
            <a:r>
              <a:rPr lang="en-US" altLang="zh-CN" sz="2400" i="0">
                <a:latin typeface="Times New Roman" pitchFamily="18" charset="0"/>
                <a:ea typeface="SimSun" pitchFamily="2" charset="-122"/>
              </a:rPr>
              <a:t>- Khi viết, dùng 3 ngón tay di chuyển bút từ trái sang phải, cán bút nghiêng về phía bên phải, cổ tay, khuỷu tay và cánh tay cử động mềm mại, thoải mái;</a:t>
            </a:r>
          </a:p>
          <a:p>
            <a:pPr eaLnBrk="1" hangingPunct="1"/>
            <a:r>
              <a:rPr lang="en-US" altLang="zh-CN" sz="2400" i="0">
                <a:latin typeface="Times New Roman" pitchFamily="18" charset="0"/>
                <a:ea typeface="SimSun" pitchFamily="2" charset="-122"/>
              </a:rPr>
              <a:t>- Không nên cầm bút tay trái.</a:t>
            </a:r>
          </a:p>
        </p:txBody>
      </p:sp>
      <p:pic>
        <p:nvPicPr>
          <p:cNvPr id="19463" name="Picture 7" descr="Cam b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3649663"/>
            <a:ext cx="2895600" cy="282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1" descr="chu hoa0005"/>
          <p:cNvPicPr>
            <a:picLocks noChangeAspect="1" noChangeArrowheads="1"/>
          </p:cNvPicPr>
          <p:nvPr/>
        </p:nvPicPr>
        <p:blipFill>
          <a:blip r:embed="rId4">
            <a:lum bright="-32000" contrast="40000"/>
            <a:extLst>
              <a:ext uri="{28A0092B-C50C-407E-A947-70E740481C1C}">
                <a14:useLocalDpi xmlns:a14="http://schemas.microsoft.com/office/drawing/2010/main" val="0"/>
              </a:ext>
            </a:extLst>
          </a:blip>
          <a:srcRect l="56860" t="39471" r="21571" b="43802"/>
          <a:stretch>
            <a:fillRect/>
          </a:stretch>
        </p:blipFill>
        <p:spPr bwMode="auto">
          <a:xfrm>
            <a:off x="6019800" y="457200"/>
            <a:ext cx="2819400" cy="2667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1"/>
          <p:cNvGrpSpPr>
            <a:grpSpLocks/>
          </p:cNvGrpSpPr>
          <p:nvPr/>
        </p:nvGrpSpPr>
        <p:grpSpPr bwMode="auto">
          <a:xfrm>
            <a:off x="0" y="-38100"/>
            <a:ext cx="9164638" cy="6916738"/>
            <a:chOff x="0" y="-24"/>
            <a:chExt cx="5773" cy="4357"/>
          </a:xfrm>
        </p:grpSpPr>
        <p:pic>
          <p:nvPicPr>
            <p:cNvPr id="3" name="Picture 32"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3"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3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strVal val="#ppt_w*2.5"/>
                                          </p:val>
                                        </p:tav>
                                        <p:tav tm="100000">
                                          <p:val>
                                            <p:strVal val="#ppt_w"/>
                                          </p:val>
                                        </p:tav>
                                      </p:tavLst>
                                    </p:anim>
                                    <p:anim calcmode="lin" valueType="num">
                                      <p:cBhvr>
                                        <p:cTn id="8" dur="500" fill="hold"/>
                                        <p:tgtEl>
                                          <p:spTgt spid="19460"/>
                                        </p:tgtEl>
                                        <p:attrNameLst>
                                          <p:attrName>ppt_h</p:attrName>
                                        </p:attrNameLst>
                                      </p:cBhvr>
                                      <p:tavLst>
                                        <p:tav tm="0">
                                          <p:val>
                                            <p:strVal val="#ppt_h*0.01"/>
                                          </p:val>
                                        </p:tav>
                                        <p:tav tm="100000">
                                          <p:val>
                                            <p:strVal val="#ppt_h"/>
                                          </p:val>
                                        </p:tav>
                                      </p:tavLst>
                                    </p:anim>
                                    <p:anim calcmode="lin" valueType="num">
                                      <p:cBhvr>
                                        <p:cTn id="9" dur="500" fill="hold"/>
                                        <p:tgtEl>
                                          <p:spTgt spid="19460"/>
                                        </p:tgtEl>
                                        <p:attrNameLst>
                                          <p:attrName>ppt_x</p:attrName>
                                        </p:attrNameLst>
                                      </p:cBhvr>
                                      <p:tavLst>
                                        <p:tav tm="0">
                                          <p:val>
                                            <p:strVal val="#ppt_x"/>
                                          </p:val>
                                        </p:tav>
                                        <p:tav tm="100000">
                                          <p:val>
                                            <p:strVal val="#ppt_x"/>
                                          </p:val>
                                        </p:tav>
                                      </p:tavLst>
                                    </p:anim>
                                    <p:anim calcmode="lin" valueType="num">
                                      <p:cBhvr>
                                        <p:cTn id="10" dur="500" fill="hold"/>
                                        <p:tgtEl>
                                          <p:spTgt spid="19460"/>
                                        </p:tgtEl>
                                        <p:attrNameLst>
                                          <p:attrName>ppt_y</p:attrName>
                                        </p:attrNameLst>
                                      </p:cBhvr>
                                      <p:tavLst>
                                        <p:tav tm="0">
                                          <p:val>
                                            <p:strVal val="#ppt_h+1"/>
                                          </p:val>
                                        </p:tav>
                                        <p:tav tm="100000">
                                          <p:val>
                                            <p:strVal val="#ppt_y"/>
                                          </p:val>
                                        </p:tav>
                                      </p:tavLst>
                                    </p:anim>
                                    <p:animEffect transition="in" filter="fade">
                                      <p:cBhvr>
                                        <p:cTn id="11" dur="500"/>
                                        <p:tgtEl>
                                          <p:spTgt spid="19460"/>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500" fill="hold"/>
                                        <p:tgtEl>
                                          <p:spTgt spid="19467"/>
                                        </p:tgtEl>
                                        <p:attrNameLst>
                                          <p:attrName>ppt_w</p:attrName>
                                        </p:attrNameLst>
                                      </p:cBhvr>
                                      <p:tavLst>
                                        <p:tav tm="0">
                                          <p:val>
                                            <p:strVal val="#ppt_w*2.5"/>
                                          </p:val>
                                        </p:tav>
                                        <p:tav tm="100000">
                                          <p:val>
                                            <p:strVal val="#ppt_w"/>
                                          </p:val>
                                        </p:tav>
                                      </p:tavLst>
                                    </p:anim>
                                    <p:anim calcmode="lin" valueType="num">
                                      <p:cBhvr>
                                        <p:cTn id="15" dur="500" fill="hold"/>
                                        <p:tgtEl>
                                          <p:spTgt spid="19467"/>
                                        </p:tgtEl>
                                        <p:attrNameLst>
                                          <p:attrName>ppt_h</p:attrName>
                                        </p:attrNameLst>
                                      </p:cBhvr>
                                      <p:tavLst>
                                        <p:tav tm="0">
                                          <p:val>
                                            <p:strVal val="#ppt_h*0.01"/>
                                          </p:val>
                                        </p:tav>
                                        <p:tav tm="100000">
                                          <p:val>
                                            <p:strVal val="#ppt_h"/>
                                          </p:val>
                                        </p:tav>
                                      </p:tavLst>
                                    </p:anim>
                                    <p:anim calcmode="lin" valueType="num">
                                      <p:cBhvr>
                                        <p:cTn id="16" dur="500" fill="hold"/>
                                        <p:tgtEl>
                                          <p:spTgt spid="19467"/>
                                        </p:tgtEl>
                                        <p:attrNameLst>
                                          <p:attrName>ppt_x</p:attrName>
                                        </p:attrNameLst>
                                      </p:cBhvr>
                                      <p:tavLst>
                                        <p:tav tm="0">
                                          <p:val>
                                            <p:strVal val="#ppt_x"/>
                                          </p:val>
                                        </p:tav>
                                        <p:tav tm="100000">
                                          <p:val>
                                            <p:strVal val="#ppt_x"/>
                                          </p:val>
                                        </p:tav>
                                      </p:tavLst>
                                    </p:anim>
                                    <p:anim calcmode="lin" valueType="num">
                                      <p:cBhvr>
                                        <p:cTn id="17" dur="500" fill="hold"/>
                                        <p:tgtEl>
                                          <p:spTgt spid="19467"/>
                                        </p:tgtEl>
                                        <p:attrNameLst>
                                          <p:attrName>ppt_y</p:attrName>
                                        </p:attrNameLst>
                                      </p:cBhvr>
                                      <p:tavLst>
                                        <p:tav tm="0">
                                          <p:val>
                                            <p:strVal val="#ppt_h+1"/>
                                          </p:val>
                                        </p:tav>
                                        <p:tav tm="100000">
                                          <p:val>
                                            <p:strVal val="#ppt_y"/>
                                          </p:val>
                                        </p:tav>
                                      </p:tavLst>
                                    </p:anim>
                                    <p:animEffect transition="in" filter="fade">
                                      <p:cBhvr>
                                        <p:cTn id="18" dur="500"/>
                                        <p:tgtEl>
                                          <p:spTgt spid="194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p:cTn id="23" dur="500" fill="hold"/>
                                        <p:tgtEl>
                                          <p:spTgt spid="19462"/>
                                        </p:tgtEl>
                                        <p:attrNameLst>
                                          <p:attrName>ppt_w</p:attrName>
                                        </p:attrNameLst>
                                      </p:cBhvr>
                                      <p:tavLst>
                                        <p:tav tm="0">
                                          <p:val>
                                            <p:strVal val="#ppt_w*2.5"/>
                                          </p:val>
                                        </p:tav>
                                        <p:tav tm="100000">
                                          <p:val>
                                            <p:strVal val="#ppt_w"/>
                                          </p:val>
                                        </p:tav>
                                      </p:tavLst>
                                    </p:anim>
                                    <p:anim calcmode="lin" valueType="num">
                                      <p:cBhvr>
                                        <p:cTn id="24" dur="500" fill="hold"/>
                                        <p:tgtEl>
                                          <p:spTgt spid="19462"/>
                                        </p:tgtEl>
                                        <p:attrNameLst>
                                          <p:attrName>ppt_h</p:attrName>
                                        </p:attrNameLst>
                                      </p:cBhvr>
                                      <p:tavLst>
                                        <p:tav tm="0">
                                          <p:val>
                                            <p:strVal val="#ppt_h*0.01"/>
                                          </p:val>
                                        </p:tav>
                                        <p:tav tm="100000">
                                          <p:val>
                                            <p:strVal val="#ppt_h"/>
                                          </p:val>
                                        </p:tav>
                                      </p:tavLst>
                                    </p:anim>
                                    <p:anim calcmode="lin" valueType="num">
                                      <p:cBhvr>
                                        <p:cTn id="25" dur="500" fill="hold"/>
                                        <p:tgtEl>
                                          <p:spTgt spid="19462"/>
                                        </p:tgtEl>
                                        <p:attrNameLst>
                                          <p:attrName>ppt_x</p:attrName>
                                        </p:attrNameLst>
                                      </p:cBhvr>
                                      <p:tavLst>
                                        <p:tav tm="0">
                                          <p:val>
                                            <p:strVal val="#ppt_x"/>
                                          </p:val>
                                        </p:tav>
                                        <p:tav tm="100000">
                                          <p:val>
                                            <p:strVal val="#ppt_x"/>
                                          </p:val>
                                        </p:tav>
                                      </p:tavLst>
                                    </p:anim>
                                    <p:anim calcmode="lin" valueType="num">
                                      <p:cBhvr>
                                        <p:cTn id="26" dur="500" fill="hold"/>
                                        <p:tgtEl>
                                          <p:spTgt spid="19462"/>
                                        </p:tgtEl>
                                        <p:attrNameLst>
                                          <p:attrName>ppt_y</p:attrName>
                                        </p:attrNameLst>
                                      </p:cBhvr>
                                      <p:tavLst>
                                        <p:tav tm="0">
                                          <p:val>
                                            <p:strVal val="#ppt_h+1"/>
                                          </p:val>
                                        </p:tav>
                                        <p:tav tm="100000">
                                          <p:val>
                                            <p:strVal val="#ppt_y"/>
                                          </p:val>
                                        </p:tav>
                                      </p:tavLst>
                                    </p:anim>
                                    <p:animEffect transition="in" filter="fade">
                                      <p:cBhvr>
                                        <p:cTn id="27" dur="500"/>
                                        <p:tgtEl>
                                          <p:spTgt spid="19462"/>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9463"/>
                                        </p:tgtEl>
                                        <p:attrNameLst>
                                          <p:attrName>style.visibility</p:attrName>
                                        </p:attrNameLst>
                                      </p:cBhvr>
                                      <p:to>
                                        <p:strVal val="visible"/>
                                      </p:to>
                                    </p:set>
                                    <p:anim calcmode="lin" valueType="num">
                                      <p:cBhvr>
                                        <p:cTn id="30" dur="500" fill="hold"/>
                                        <p:tgtEl>
                                          <p:spTgt spid="19463"/>
                                        </p:tgtEl>
                                        <p:attrNameLst>
                                          <p:attrName>ppt_w</p:attrName>
                                        </p:attrNameLst>
                                      </p:cBhvr>
                                      <p:tavLst>
                                        <p:tav tm="0">
                                          <p:val>
                                            <p:strVal val="#ppt_w*2.5"/>
                                          </p:val>
                                        </p:tav>
                                        <p:tav tm="100000">
                                          <p:val>
                                            <p:strVal val="#ppt_w"/>
                                          </p:val>
                                        </p:tav>
                                      </p:tavLst>
                                    </p:anim>
                                    <p:anim calcmode="lin" valueType="num">
                                      <p:cBhvr>
                                        <p:cTn id="31" dur="500" fill="hold"/>
                                        <p:tgtEl>
                                          <p:spTgt spid="19463"/>
                                        </p:tgtEl>
                                        <p:attrNameLst>
                                          <p:attrName>ppt_h</p:attrName>
                                        </p:attrNameLst>
                                      </p:cBhvr>
                                      <p:tavLst>
                                        <p:tav tm="0">
                                          <p:val>
                                            <p:strVal val="#ppt_h*0.01"/>
                                          </p:val>
                                        </p:tav>
                                        <p:tav tm="100000">
                                          <p:val>
                                            <p:strVal val="#ppt_h"/>
                                          </p:val>
                                        </p:tav>
                                      </p:tavLst>
                                    </p:anim>
                                    <p:anim calcmode="lin" valueType="num">
                                      <p:cBhvr>
                                        <p:cTn id="32" dur="500" fill="hold"/>
                                        <p:tgtEl>
                                          <p:spTgt spid="19463"/>
                                        </p:tgtEl>
                                        <p:attrNameLst>
                                          <p:attrName>ppt_x</p:attrName>
                                        </p:attrNameLst>
                                      </p:cBhvr>
                                      <p:tavLst>
                                        <p:tav tm="0">
                                          <p:val>
                                            <p:strVal val="#ppt_x"/>
                                          </p:val>
                                        </p:tav>
                                        <p:tav tm="100000">
                                          <p:val>
                                            <p:strVal val="#ppt_x"/>
                                          </p:val>
                                        </p:tav>
                                      </p:tavLst>
                                    </p:anim>
                                    <p:anim calcmode="lin" valueType="num">
                                      <p:cBhvr>
                                        <p:cTn id="33" dur="500" fill="hold"/>
                                        <p:tgtEl>
                                          <p:spTgt spid="19463"/>
                                        </p:tgtEl>
                                        <p:attrNameLst>
                                          <p:attrName>ppt_y</p:attrName>
                                        </p:attrNameLst>
                                      </p:cBhvr>
                                      <p:tavLst>
                                        <p:tav tm="0">
                                          <p:val>
                                            <p:strVal val="#ppt_h+1"/>
                                          </p:val>
                                        </p:tav>
                                        <p:tav tm="100000">
                                          <p:val>
                                            <p:strVal val="#ppt_y"/>
                                          </p:val>
                                        </p:tav>
                                      </p:tavLst>
                                    </p:anim>
                                    <p:animEffect transition="in" filter="fade">
                                      <p:cBhvr>
                                        <p:cTn id="3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1981132" y="138113"/>
            <a:ext cx="5181600" cy="700087"/>
          </a:xfrm>
          <a:prstGeom prst="rect">
            <a:avLst/>
          </a:prstGeom>
          <a:solidFill>
            <a:srgbClr val="B8E6C4"/>
          </a:solidFill>
          <a:ln w="9525">
            <a:solidFill>
              <a:schemeClr val="tx1"/>
            </a:solidFill>
            <a:miter lim="800000"/>
            <a:headEnd/>
            <a:tailEnd/>
          </a:ln>
        </p:spPr>
        <p:txBody>
          <a:bodyPr wrap="none" anchor="ctr"/>
          <a:lstStyle/>
          <a:p>
            <a:pPr algn="ctr" eaLnBrk="1" hangingPunct="1"/>
            <a:r>
              <a:rPr lang="en-US" altLang="zh-CN" sz="3200" b="1" i="0" smtClean="0">
                <a:solidFill>
                  <a:srgbClr val="FF0000"/>
                </a:solidFill>
                <a:effectLst>
                  <a:outerShdw blurRad="38100" dist="38100" dir="2700000" algn="tl">
                    <a:srgbClr val="000000">
                      <a:alpha val="43137"/>
                    </a:srgbClr>
                  </a:outerShdw>
                </a:effectLst>
                <a:latin typeface="HP001 5 hàng" pitchFamily="34" charset="0"/>
                <a:ea typeface="SimSun" pitchFamily="2" charset="-122"/>
              </a:rPr>
              <a:t>Thực hành viết vở</a:t>
            </a:r>
            <a:endParaRPr lang="en-US" altLang="zh-CN" sz="3200" b="1" i="0">
              <a:solidFill>
                <a:srgbClr val="FF0000"/>
              </a:solidFill>
              <a:effectLst>
                <a:outerShdw blurRad="38100" dist="38100" dir="2700000" algn="tl">
                  <a:srgbClr val="000000">
                    <a:alpha val="43137"/>
                  </a:srgbClr>
                </a:outerShdw>
              </a:effectLst>
              <a:latin typeface="HP001 5 hàng" pitchFamily="34" charset="0"/>
              <a:ea typeface="SimSun" pitchFamily="2" charset="-122"/>
            </a:endParaRPr>
          </a:p>
        </p:txBody>
      </p:sp>
      <p:grpSp>
        <p:nvGrpSpPr>
          <p:cNvPr id="20483" name="Group 31"/>
          <p:cNvGrpSpPr>
            <a:grpSpLocks/>
          </p:cNvGrpSpPr>
          <p:nvPr/>
        </p:nvGrpSpPr>
        <p:grpSpPr bwMode="auto">
          <a:xfrm>
            <a:off x="0" y="-38100"/>
            <a:ext cx="9164638" cy="6916738"/>
            <a:chOff x="0" y="-24"/>
            <a:chExt cx="5773" cy="4357"/>
          </a:xfrm>
        </p:grpSpPr>
        <p:pic>
          <p:nvPicPr>
            <p:cNvPr id="20485"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00250" y="838200"/>
            <a:ext cx="5143500" cy="5922963"/>
          </a:xfrm>
          <a:prstGeom prst="rect">
            <a:avLst/>
          </a:prstGeom>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1047750" y="685872"/>
            <a:ext cx="7086600" cy="890587"/>
          </a:xfrm>
        </p:spPr>
        <p:txBody>
          <a:bodyPr/>
          <a:lstStyle/>
          <a:p>
            <a:pPr>
              <a:lnSpc>
                <a:spcPct val="150000"/>
              </a:lnSpc>
            </a:pPr>
            <a:r>
              <a:rPr lang="en-US" altLang="en-US" sz="6600" b="1" smtClean="0">
                <a:latin typeface="HP001"/>
                <a:ea typeface="HP001"/>
                <a:cs typeface="HP001"/>
              </a:rPr>
              <a:t/>
            </a:r>
            <a:br>
              <a:rPr lang="en-US" altLang="en-US" sz="6600" b="1" smtClean="0">
                <a:latin typeface="HP001"/>
                <a:ea typeface="HP001"/>
                <a:cs typeface="HP001"/>
              </a:rPr>
            </a:br>
            <a:r>
              <a:rPr lang="en-US" altLang="en-US" sz="4800" b="1" smtClean="0">
                <a:latin typeface="HP001 4 hàng" pitchFamily="34" charset="0"/>
                <a:ea typeface="HP001"/>
                <a:cs typeface="HP001"/>
              </a:rPr>
              <a:t>Tập viết</a:t>
            </a:r>
            <a:r>
              <a:rPr lang="en-US" altLang="en-US" sz="6600" b="1" smtClean="0">
                <a:latin typeface="HP001"/>
                <a:ea typeface="HP001"/>
                <a:cs typeface="HP001"/>
              </a:rPr>
              <a:t/>
            </a:r>
            <a:br>
              <a:rPr lang="en-US" altLang="en-US" sz="6600" b="1" smtClean="0">
                <a:latin typeface="HP001"/>
                <a:ea typeface="HP001"/>
                <a:cs typeface="HP001"/>
              </a:rPr>
            </a:br>
            <a:r>
              <a:rPr lang="en-US" altLang="en-US" sz="4800" b="1" smtClean="0">
                <a:solidFill>
                  <a:srgbClr val="FF0000"/>
                </a:solidFill>
                <a:effectLst>
                  <a:outerShdw blurRad="38100" dist="38100" dir="2700000" algn="tl">
                    <a:srgbClr val="000000">
                      <a:alpha val="43137"/>
                    </a:srgbClr>
                  </a:outerShdw>
                </a:effectLst>
                <a:latin typeface="HP001 5 hàng" pitchFamily="34" charset="0"/>
                <a:ea typeface="HP001"/>
                <a:cs typeface="HP001"/>
              </a:rPr>
              <a:t>Ôn chữ hoa C (tiếp theo)</a:t>
            </a:r>
            <a:endParaRPr lang="vi-VN" altLang="en-US" sz="4800" b="1" smtClean="0">
              <a:solidFill>
                <a:srgbClr val="FF0000"/>
              </a:solidFill>
              <a:effectLst>
                <a:outerShdw blurRad="38100" dist="38100" dir="2700000" algn="tl">
                  <a:srgbClr val="000000">
                    <a:alpha val="43137"/>
                  </a:srgbClr>
                </a:outerShdw>
              </a:effectLst>
              <a:latin typeface="HP001 5 hàng" pitchFamily="34" charset="0"/>
              <a:ea typeface="HP001"/>
              <a:cs typeface="Times New Roman" pitchFamily="18" charset="0"/>
            </a:endParaRPr>
          </a:p>
        </p:txBody>
      </p:sp>
      <p:pic>
        <p:nvPicPr>
          <p:cNvPr id="4099" name="Audio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60960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p:cNvPr>
          <p:cNvSpPr txBox="1">
            <a:spLocks/>
          </p:cNvSpPr>
          <p:nvPr/>
        </p:nvSpPr>
        <p:spPr bwMode="auto">
          <a:xfrm>
            <a:off x="381000" y="302419"/>
            <a:ext cx="84201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50000"/>
              </a:lnSpc>
              <a:defRPr/>
            </a:pPr>
            <a:r>
              <a:rPr lang="en-US" altLang="en-US" sz="3200" b="1" i="0" kern="0" dirty="0">
                <a:effectLst>
                  <a:outerShdw blurRad="38100" dist="38100" dir="2700000" algn="tl">
                    <a:srgbClr val="000000">
                      <a:alpha val="43137"/>
                    </a:srgbClr>
                  </a:outerShdw>
                </a:effectLst>
                <a:latin typeface="HP001" pitchFamily="34" charset="0"/>
                <a:ea typeface="HP001" pitchFamily="34" charset="0"/>
                <a:cs typeface="HP001" pitchFamily="34" charset="0"/>
              </a:rPr>
              <a:t/>
            </a:r>
            <a:br>
              <a:rPr lang="en-US" altLang="en-US" sz="3200" b="1" i="0" kern="0" dirty="0">
                <a:effectLst>
                  <a:outerShdw blurRad="38100" dist="38100" dir="2700000" algn="tl">
                    <a:srgbClr val="000000">
                      <a:alpha val="43137"/>
                    </a:srgbClr>
                  </a:outerShdw>
                </a:effectLst>
                <a:latin typeface="HP001" pitchFamily="34" charset="0"/>
                <a:ea typeface="HP001" pitchFamily="34" charset="0"/>
                <a:cs typeface="HP001" pitchFamily="34" charset="0"/>
              </a:rPr>
            </a:br>
            <a:r>
              <a:rPr lang="en-US" altLang="en-US" sz="3200" b="1" i="0" kern="0" err="1">
                <a:effectLst>
                  <a:outerShdw blurRad="38100" dist="38100" dir="2700000" algn="tl">
                    <a:srgbClr val="000000">
                      <a:alpha val="43137"/>
                    </a:srgbClr>
                  </a:outerShdw>
                </a:effectLst>
                <a:latin typeface="HP001 4 hàng" pitchFamily="34" charset="0"/>
                <a:ea typeface="HP001" pitchFamily="34" charset="0"/>
                <a:cs typeface="HP001" pitchFamily="34" charset="0"/>
              </a:rPr>
              <a:t>Thứ</a:t>
            </a:r>
            <a:r>
              <a:rPr lang="en-US" altLang="en-US" sz="3200" b="1" i="0" kern="0">
                <a:effectLst>
                  <a:outerShdw blurRad="38100" dist="38100" dir="2700000" algn="tl">
                    <a:srgbClr val="000000">
                      <a:alpha val="43137"/>
                    </a:srgbClr>
                  </a:outerShdw>
                </a:effectLst>
                <a:latin typeface="HP001 4 hàng" pitchFamily="34" charset="0"/>
                <a:ea typeface="HP001" pitchFamily="34" charset="0"/>
                <a:cs typeface="HP001" pitchFamily="34" charset="0"/>
              </a:rPr>
              <a:t> </a:t>
            </a:r>
            <a:r>
              <a:rPr lang="en-US" altLang="en-US" sz="3200" b="1" i="0" kern="0" smtClean="0">
                <a:effectLst>
                  <a:outerShdw blurRad="38100" dist="38100" dir="2700000" algn="tl">
                    <a:srgbClr val="000000">
                      <a:alpha val="43137"/>
                    </a:srgbClr>
                  </a:outerShdw>
                </a:effectLst>
                <a:latin typeface="HP001 4 hàng" pitchFamily="34" charset="0"/>
                <a:ea typeface="HP001" pitchFamily="34" charset="0"/>
                <a:cs typeface="HP001" pitchFamily="34" charset="0"/>
              </a:rPr>
              <a:t>Năm </a:t>
            </a:r>
            <a:r>
              <a:rPr lang="en-US" altLang="en-US" sz="3200" b="1" i="0" kern="0" err="1">
                <a:effectLst>
                  <a:outerShdw blurRad="38100" dist="38100" dir="2700000" algn="tl">
                    <a:srgbClr val="000000">
                      <a:alpha val="43137"/>
                    </a:srgbClr>
                  </a:outerShdw>
                </a:effectLst>
                <a:latin typeface="HP001 4 hàng" pitchFamily="34" charset="0"/>
                <a:ea typeface="HP001" pitchFamily="34" charset="0"/>
                <a:cs typeface="HP001" pitchFamily="34" charset="0"/>
              </a:rPr>
              <a:t>ngày</a:t>
            </a:r>
            <a:r>
              <a:rPr lang="en-US" altLang="en-US" sz="3200" b="1" i="0" kern="0">
                <a:effectLst>
                  <a:outerShdw blurRad="38100" dist="38100" dir="2700000" algn="tl">
                    <a:srgbClr val="000000">
                      <a:alpha val="43137"/>
                    </a:srgbClr>
                  </a:outerShdw>
                </a:effectLst>
                <a:latin typeface="HP001 4 hàng" pitchFamily="34" charset="0"/>
                <a:ea typeface="HP001" pitchFamily="34" charset="0"/>
                <a:cs typeface="HP001" pitchFamily="34" charset="0"/>
              </a:rPr>
              <a:t> </a:t>
            </a:r>
            <a:r>
              <a:rPr lang="en-US" altLang="en-US" sz="3200" b="1" i="0" kern="0" smtClean="0">
                <a:effectLst>
                  <a:outerShdw blurRad="38100" dist="38100" dir="2700000" algn="tl">
                    <a:srgbClr val="000000">
                      <a:alpha val="43137"/>
                    </a:srgbClr>
                  </a:outerShdw>
                </a:effectLst>
                <a:latin typeface="HP001 4 hàng" pitchFamily="34" charset="0"/>
                <a:ea typeface="HP001" pitchFamily="34" charset="0"/>
                <a:cs typeface="HP001" pitchFamily="34" charset="0"/>
              </a:rPr>
              <a:t>21 tháng </a:t>
            </a:r>
            <a:r>
              <a:rPr lang="en-US" altLang="en-US" sz="3200" b="1" i="0" kern="0" dirty="0" smtClean="0">
                <a:effectLst>
                  <a:outerShdw blurRad="38100" dist="38100" dir="2700000" algn="tl">
                    <a:srgbClr val="000000">
                      <a:alpha val="43137"/>
                    </a:srgbClr>
                  </a:outerShdw>
                </a:effectLst>
                <a:latin typeface="HP001 4 hàng" pitchFamily="34" charset="0"/>
                <a:ea typeface="HP001" pitchFamily="34" charset="0"/>
                <a:cs typeface="HP001" pitchFamily="34" charset="0"/>
              </a:rPr>
              <a:t>10 </a:t>
            </a:r>
            <a:r>
              <a:rPr lang="en-US" altLang="en-US" sz="3200" b="1" i="0" kern="0" dirty="0" err="1">
                <a:effectLst>
                  <a:outerShdw blurRad="38100" dist="38100" dir="2700000" algn="tl">
                    <a:srgbClr val="000000">
                      <a:alpha val="43137"/>
                    </a:srgbClr>
                  </a:outerShdw>
                </a:effectLst>
                <a:latin typeface="HP001 4 hàng" pitchFamily="34" charset="0"/>
                <a:ea typeface="HP001" pitchFamily="34" charset="0"/>
                <a:cs typeface="HP001" pitchFamily="34" charset="0"/>
              </a:rPr>
              <a:t>năm</a:t>
            </a:r>
            <a:r>
              <a:rPr lang="en-US" altLang="en-US" sz="3200" b="1" i="0" kern="0" dirty="0">
                <a:effectLst>
                  <a:outerShdw blurRad="38100" dist="38100" dir="2700000" algn="tl">
                    <a:srgbClr val="000000">
                      <a:alpha val="43137"/>
                    </a:srgbClr>
                  </a:outerShdw>
                </a:effectLst>
                <a:latin typeface="HP001 4 hàng" pitchFamily="34" charset="0"/>
                <a:ea typeface="HP001" pitchFamily="34" charset="0"/>
                <a:cs typeface="HP001" pitchFamily="34" charset="0"/>
              </a:rPr>
              <a:t> 2021</a:t>
            </a:r>
            <a:r>
              <a:rPr lang="en-US" altLang="en-US" sz="3200" b="1" i="0" kern="0" dirty="0">
                <a:effectLst>
                  <a:outerShdw blurRad="38100" dist="38100" dir="2700000" algn="tl">
                    <a:srgbClr val="000000">
                      <a:alpha val="43137"/>
                    </a:srgbClr>
                  </a:outerShdw>
                </a:effectLst>
                <a:latin typeface="HP001" pitchFamily="34" charset="0"/>
                <a:ea typeface="HP001" pitchFamily="34" charset="0"/>
                <a:cs typeface="HP001" pitchFamily="34" charset="0"/>
              </a:rPr>
              <a:t/>
            </a:r>
            <a:br>
              <a:rPr lang="en-US" altLang="en-US" sz="3200" b="1" i="0" kern="0" dirty="0">
                <a:effectLst>
                  <a:outerShdw blurRad="38100" dist="38100" dir="2700000" algn="tl">
                    <a:srgbClr val="000000">
                      <a:alpha val="43137"/>
                    </a:srgbClr>
                  </a:outerShdw>
                </a:effectLst>
                <a:latin typeface="HP001" pitchFamily="34" charset="0"/>
                <a:ea typeface="HP001" pitchFamily="34" charset="0"/>
                <a:cs typeface="HP001" pitchFamily="34" charset="0"/>
              </a:rPr>
            </a:br>
            <a:endParaRPr lang="vi-VN" altLang="en-US" sz="3200" b="1" i="0" kern="0" dirty="0">
              <a:effectLst>
                <a:outerShdw blurRad="38100" dist="38100" dir="2700000" algn="tl">
                  <a:srgbClr val="000000">
                    <a:alpha val="43137"/>
                  </a:srgbClr>
                </a:outerShdw>
              </a:effectLst>
              <a:latin typeface="HP001 4 hàng" pitchFamily="34" charset="0"/>
              <a:ea typeface="HP001" pitchFamily="34" charset="0"/>
              <a:cs typeface="Times New Roman" pitchFamily="18" charset="0"/>
            </a:endParaRPr>
          </a:p>
        </p:txBody>
      </p:sp>
      <p:pic>
        <p:nvPicPr>
          <p:cNvPr id="5" name="Picture 23" descr="T5  IMG_8227"/>
          <p:cNvPicPr>
            <a:picLocks noChangeAspect="1" noChangeArrowheads="1"/>
          </p:cNvPicPr>
          <p:nvPr/>
        </p:nvPicPr>
        <p:blipFill>
          <a:blip r:embed="rId4">
            <a:extLst>
              <a:ext uri="{28A0092B-C50C-407E-A947-70E740481C1C}">
                <a14:useLocalDpi xmlns:a14="http://schemas.microsoft.com/office/drawing/2010/main" val="0"/>
              </a:ext>
            </a:extLst>
          </a:blip>
          <a:srcRect l="10190" t="9883" r="81128" b="84477"/>
          <a:stretch>
            <a:fillRect/>
          </a:stretch>
        </p:blipFill>
        <p:spPr bwMode="auto">
          <a:xfrm>
            <a:off x="3048040" y="2971812"/>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3" name="Rectangle 47"/>
          <p:cNvSpPr>
            <a:spLocks noChangeArrowheads="1"/>
          </p:cNvSpPr>
          <p:nvPr/>
        </p:nvSpPr>
        <p:spPr bwMode="auto">
          <a:xfrm>
            <a:off x="228600" y="914400"/>
            <a:ext cx="8915400" cy="1006475"/>
          </a:xfrm>
          <a:prstGeom prst="rect">
            <a:avLst/>
          </a:prstGeom>
          <a:solidFill>
            <a:schemeClr val="accent1"/>
          </a:solidFill>
          <a:ln w="9525">
            <a:noFill/>
            <a:miter lim="800000"/>
          </a:ln>
          <a:effectLst/>
        </p:spPr>
        <p:txBody>
          <a:bodyPr>
            <a:spAutoFit/>
          </a:bodyPr>
          <a:lstStyle/>
          <a:p>
            <a:pPr eaLnBrk="1" hangingPunct="1">
              <a:buFont typeface="Arial" panose="020B0604020202020204" pitchFamily="34" charset="0"/>
              <a:buNone/>
              <a:defRPr/>
            </a:pPr>
            <a:r>
              <a:rPr lang="en-US" altLang="zh-CN" sz="2800" b="1" i="0">
                <a:solidFill>
                  <a:srgbClr val="0000FF"/>
                </a:solidFill>
                <a:latin typeface="HP001 5 hàng" pitchFamily="34" charset="0"/>
                <a:ea typeface="SimSun" pitchFamily="2" charset="-122"/>
              </a:rPr>
              <a:t>- Chữ hoa Ch được kết hợp bởi mấy con chữ ?</a:t>
            </a:r>
            <a:r>
              <a:rPr lang="en-US" altLang="zh-CN" sz="3200" b="1">
                <a:solidFill>
                  <a:srgbClr val="0000FF"/>
                </a:solidFill>
                <a:latin typeface="HP001 5 hàng" pitchFamily="34" charset="0"/>
                <a:ea typeface="SimSun" pitchFamily="2" charset="-122"/>
              </a:rPr>
              <a:t> </a:t>
            </a:r>
            <a:r>
              <a:rPr lang="en-US" altLang="zh-CN" sz="2800" b="1" i="0">
                <a:solidFill>
                  <a:srgbClr val="0000FF"/>
                </a:solidFill>
                <a:latin typeface="HP001 5 hàng" pitchFamily="34" charset="0"/>
                <a:ea typeface="SimSun" pitchFamily="2" charset="-122"/>
              </a:rPr>
              <a:t>Đó là những con chữ nào ?</a:t>
            </a:r>
          </a:p>
        </p:txBody>
      </p:sp>
      <p:sp>
        <p:nvSpPr>
          <p:cNvPr id="2" name="Rectangle 47"/>
          <p:cNvSpPr>
            <a:spLocks noChangeArrowheads="1"/>
          </p:cNvSpPr>
          <p:nvPr/>
        </p:nvSpPr>
        <p:spPr bwMode="auto">
          <a:xfrm>
            <a:off x="457200" y="5867400"/>
            <a:ext cx="4724384" cy="523220"/>
          </a:xfrm>
          <a:prstGeom prst="rect">
            <a:avLst/>
          </a:prstGeom>
          <a:solidFill>
            <a:schemeClr val="accent1"/>
          </a:solidFill>
          <a:ln w="9525">
            <a:noFill/>
            <a:miter lim="800000"/>
          </a:ln>
          <a:effectLst/>
        </p:spPr>
        <p:txBody>
          <a:bodyPr wrap="square">
            <a:spAutoFit/>
          </a:bodyPr>
          <a:lstStyle/>
          <a:p>
            <a:pPr eaLnBrk="1" hangingPunct="1">
              <a:buFont typeface="Arial" panose="020B0604020202020204" pitchFamily="34" charset="0"/>
              <a:buNone/>
              <a:defRPr/>
            </a:pPr>
            <a:r>
              <a:rPr lang="en-US" altLang="zh-CN" sz="2800" b="1" i="0">
                <a:solidFill>
                  <a:srgbClr val="0000FF"/>
                </a:solidFill>
                <a:latin typeface="HP001 5 hàng" pitchFamily="34" charset="0"/>
                <a:ea typeface="SimSun" pitchFamily="2" charset="-122"/>
              </a:rPr>
              <a:t>- Chữ hoa Ch cao mấy ly ?</a:t>
            </a:r>
            <a:endParaRPr lang="en-US" altLang="zh-CN" sz="2800" b="1">
              <a:solidFill>
                <a:srgbClr val="0000FF"/>
              </a:solidFill>
              <a:latin typeface="HP001 5 hàng" pitchFamily="34" charset="0"/>
              <a:ea typeface="SimSun" pitchFamily="2" charset="-122"/>
            </a:endParaRPr>
          </a:p>
        </p:txBody>
      </p:sp>
      <p:sp>
        <p:nvSpPr>
          <p:cNvPr id="36866" name="Rectangle 2"/>
          <p:cNvSpPr>
            <a:spLocks noChangeArrowheads="1"/>
          </p:cNvSpPr>
          <p:nvPr/>
        </p:nvSpPr>
        <p:spPr bwMode="auto">
          <a:xfrm>
            <a:off x="1219200" y="152400"/>
            <a:ext cx="7620000" cy="646331"/>
          </a:xfrm>
          <a:prstGeom prst="rect">
            <a:avLst/>
          </a:prstGeom>
          <a:solidFill>
            <a:schemeClr val="bg1"/>
          </a:solidFill>
          <a:ln>
            <a:noFill/>
          </a:ln>
          <a:effectLst/>
        </p:spPr>
        <p:txBody>
          <a:bodyPr wrap="square">
            <a:spAutoFit/>
          </a:bodyPr>
          <a:lstStyle/>
          <a:p>
            <a:pPr eaLnBrk="1" hangingPunct="1">
              <a:buFont typeface="Arial" panose="020B0604020202020204" pitchFamily="34" charset="0"/>
              <a:buNone/>
              <a:defRPr/>
            </a:pPr>
            <a:r>
              <a:rPr lang="en-US" altLang="zh-CN" sz="3600" b="1" i="0">
                <a:solidFill>
                  <a:srgbClr val="FF0000"/>
                </a:solidFill>
                <a:effectLst>
                  <a:outerShdw blurRad="38100" dist="38100" dir="2700000" algn="tl">
                    <a:srgbClr val="000000"/>
                  </a:outerShdw>
                </a:effectLst>
                <a:latin typeface="HP001 5 hàng" pitchFamily="34" charset="0"/>
                <a:ea typeface="SimSun" pitchFamily="2" charset="-122"/>
              </a:rPr>
              <a:t>Quan sát, nhận xét chữ hoa Ch. </a:t>
            </a:r>
          </a:p>
        </p:txBody>
      </p:sp>
      <p:pic>
        <p:nvPicPr>
          <p:cNvPr id="7173" name="Picture 23" descr="T5  IMG_8227"/>
          <p:cNvPicPr>
            <a:picLocks noChangeAspect="1" noChangeArrowheads="1"/>
          </p:cNvPicPr>
          <p:nvPr/>
        </p:nvPicPr>
        <p:blipFill>
          <a:blip r:embed="rId2">
            <a:extLst>
              <a:ext uri="{28A0092B-C50C-407E-A947-70E740481C1C}">
                <a14:useLocalDpi xmlns:a14="http://schemas.microsoft.com/office/drawing/2010/main" val="0"/>
              </a:ext>
            </a:extLst>
          </a:blip>
          <a:srcRect l="10190" t="9883" r="81128" b="84477"/>
          <a:stretch>
            <a:fillRect/>
          </a:stretch>
        </p:blipFill>
        <p:spPr bwMode="auto">
          <a:xfrm>
            <a:off x="533400" y="2133600"/>
            <a:ext cx="38862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31"/>
          <p:cNvGrpSpPr>
            <a:grpSpLocks/>
          </p:cNvGrpSpPr>
          <p:nvPr/>
        </p:nvGrpSpPr>
        <p:grpSpPr bwMode="auto">
          <a:xfrm>
            <a:off x="0" y="-38100"/>
            <a:ext cx="9164638" cy="6916738"/>
            <a:chOff x="0" y="-24"/>
            <a:chExt cx="5773" cy="4357"/>
          </a:xfrm>
        </p:grpSpPr>
        <p:pic>
          <p:nvPicPr>
            <p:cNvPr id="7176"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0557" name="Text Box 29"/>
          <p:cNvSpPr txBox="1">
            <a:spLocks noChangeArrowheads="1"/>
          </p:cNvSpPr>
          <p:nvPr/>
        </p:nvSpPr>
        <p:spPr bwMode="auto">
          <a:xfrm>
            <a:off x="4648200" y="2344738"/>
            <a:ext cx="419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altLang="zh-CN" sz="3200" b="1">
                <a:solidFill>
                  <a:srgbClr val="0000FF"/>
                </a:solidFill>
                <a:latin typeface="HP001 5 hàng" pitchFamily="34" charset="0"/>
                <a:ea typeface="SimSun" pitchFamily="2" charset="-122"/>
              </a:rPr>
              <a:t>Chữ hoa Ch được kết hợp bởi hai con chữ: con chữ hoa C và con chữ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0557"/>
                                        </p:tgtEl>
                                        <p:attrNameLst>
                                          <p:attrName>style.visibility</p:attrName>
                                        </p:attrNameLst>
                                      </p:cBhvr>
                                      <p:to>
                                        <p:strVal val="visible"/>
                                      </p:to>
                                    </p:set>
                                    <p:animEffect transition="in" filter="box(in)">
                                      <p:cBhvr>
                                        <p:cTn id="12" dur="500"/>
                                        <p:tgtEl>
                                          <p:spTgt spid="150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p:bldP spid="2" grpId="0" animBg="1"/>
      <p:bldP spid="1505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676400" y="152400"/>
            <a:ext cx="5791200" cy="707886"/>
          </a:xfrm>
          <a:prstGeom prst="rect">
            <a:avLst/>
          </a:prstGeom>
          <a:solidFill>
            <a:schemeClr val="bg1"/>
          </a:solidFill>
          <a:ln>
            <a:noFill/>
          </a:ln>
          <a:effectLst/>
        </p:spPr>
        <p:txBody>
          <a:bodyPr wrap="square">
            <a:spAutoFit/>
          </a:bodyPr>
          <a:lstStyle/>
          <a:p>
            <a:pPr eaLnBrk="1" hangingPunct="1">
              <a:buFont typeface="Arial" panose="020B0604020202020204" pitchFamily="34" charset="0"/>
              <a:buNone/>
              <a:defRPr/>
            </a:pPr>
            <a:r>
              <a:rPr lang="en-US" altLang="zh-CN" sz="4000" b="1" i="0">
                <a:solidFill>
                  <a:srgbClr val="FF0000"/>
                </a:solidFill>
                <a:effectLst>
                  <a:outerShdw blurRad="38100" dist="38100" dir="2700000" algn="tl">
                    <a:srgbClr val="000000"/>
                  </a:outerShdw>
                </a:effectLst>
                <a:latin typeface="HP001 5 hàng" pitchFamily="34" charset="0"/>
                <a:ea typeface="SimSun" pitchFamily="2" charset="-122"/>
              </a:rPr>
              <a:t>Cách viết chữ hoa Ch </a:t>
            </a:r>
          </a:p>
        </p:txBody>
      </p:sp>
      <p:sp>
        <p:nvSpPr>
          <p:cNvPr id="8195" name="Rectangle 61"/>
          <p:cNvSpPr>
            <a:spLocks noChangeArrowheads="1"/>
          </p:cNvSpPr>
          <p:nvPr/>
        </p:nvSpPr>
        <p:spPr bwMode="auto">
          <a:xfrm>
            <a:off x="1676400" y="111283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3600" i="0">
                <a:latin typeface="HP001 5 hàng" pitchFamily="34" charset="0"/>
                <a:ea typeface="SimSun" pitchFamily="2" charset="-122"/>
              </a:rPr>
              <a:t> </a:t>
            </a:r>
          </a:p>
        </p:txBody>
      </p:sp>
      <p:pic>
        <p:nvPicPr>
          <p:cNvPr id="8196" name="Picture 25" descr="T5  IMG_8227"/>
          <p:cNvPicPr>
            <a:picLocks noChangeAspect="1" noChangeArrowheads="1"/>
          </p:cNvPicPr>
          <p:nvPr/>
        </p:nvPicPr>
        <p:blipFill>
          <a:blip r:embed="rId3">
            <a:extLst>
              <a:ext uri="{28A0092B-C50C-407E-A947-70E740481C1C}">
                <a14:useLocalDpi xmlns:a14="http://schemas.microsoft.com/office/drawing/2010/main" val="0"/>
              </a:ext>
            </a:extLst>
          </a:blip>
          <a:srcRect l="10190" t="9883" r="81128" b="84477"/>
          <a:stretch>
            <a:fillRect/>
          </a:stretch>
        </p:blipFill>
        <p:spPr bwMode="auto">
          <a:xfrm>
            <a:off x="304800" y="1600200"/>
            <a:ext cx="45720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8" name="Rectangle 68"/>
          <p:cNvSpPr>
            <a:spLocks noChangeArrowheads="1"/>
          </p:cNvSpPr>
          <p:nvPr/>
        </p:nvSpPr>
        <p:spPr bwMode="auto">
          <a:xfrm>
            <a:off x="1790700" y="2403475"/>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3600" b="1" i="0">
                <a:solidFill>
                  <a:srgbClr val="FF0000"/>
                </a:solidFill>
                <a:latin typeface="HP001 5 hàng" pitchFamily="34" charset="0"/>
                <a:ea typeface="SimSun" pitchFamily="2" charset="-122"/>
                <a:sym typeface="Wingdings 2" pitchFamily="18" charset="2"/>
              </a:rPr>
              <a:t></a:t>
            </a:r>
            <a:endParaRPr lang="en-US" altLang="zh-CN" sz="3600" i="0">
              <a:latin typeface="HP001 5 hàng" pitchFamily="34" charset="0"/>
              <a:ea typeface="SimSun" pitchFamily="2" charset="-122"/>
            </a:endParaRPr>
          </a:p>
        </p:txBody>
      </p:sp>
      <p:sp>
        <p:nvSpPr>
          <p:cNvPr id="2" name="Rectangle 68"/>
          <p:cNvSpPr>
            <a:spLocks noChangeArrowheads="1"/>
          </p:cNvSpPr>
          <p:nvPr/>
        </p:nvSpPr>
        <p:spPr bwMode="auto">
          <a:xfrm>
            <a:off x="2625725" y="392588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3600" b="1" i="0">
                <a:solidFill>
                  <a:srgbClr val="FF0000"/>
                </a:solidFill>
                <a:latin typeface="HP001 5 hàng" pitchFamily="34" charset="0"/>
                <a:ea typeface="SimSun" pitchFamily="2" charset="-122"/>
                <a:sym typeface="Wingdings 2" pitchFamily="18" charset="2"/>
              </a:rPr>
              <a:t></a:t>
            </a:r>
            <a:endParaRPr lang="en-US" altLang="zh-CN" sz="3600" i="0">
              <a:latin typeface="HP001 5 hàng" pitchFamily="34" charset="0"/>
              <a:ea typeface="SimSun" pitchFamily="2" charset="-122"/>
            </a:endParaRPr>
          </a:p>
        </p:txBody>
      </p:sp>
      <p:grpSp>
        <p:nvGrpSpPr>
          <p:cNvPr id="8199" name="Group 31"/>
          <p:cNvGrpSpPr>
            <a:grpSpLocks/>
          </p:cNvGrpSpPr>
          <p:nvPr/>
        </p:nvGrpSpPr>
        <p:grpSpPr bwMode="auto">
          <a:xfrm>
            <a:off x="0" y="-38100"/>
            <a:ext cx="9164638" cy="6916738"/>
            <a:chOff x="0" y="-24"/>
            <a:chExt cx="5773" cy="4357"/>
          </a:xfrm>
        </p:grpSpPr>
        <p:pic>
          <p:nvPicPr>
            <p:cNvPr id="8202" name="Picture 3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3"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5"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1585" name="Text Box 33"/>
          <p:cNvSpPr txBox="1">
            <a:spLocks noChangeArrowheads="1"/>
          </p:cNvSpPr>
          <p:nvPr/>
        </p:nvSpPr>
        <p:spPr bwMode="auto">
          <a:xfrm>
            <a:off x="5029200" y="2819400"/>
            <a:ext cx="40179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altLang="zh-CN" sz="3200" b="1">
                <a:solidFill>
                  <a:srgbClr val="0000FF"/>
                </a:solidFill>
                <a:latin typeface="HP001 5 hàng" pitchFamily="34" charset="0"/>
                <a:ea typeface="SimSun" pitchFamily="2" charset="-122"/>
              </a:rPr>
              <a:t>- Từ điểm dừng bút của con chữ hoa C lia bút đến điểm đặt bút của con chữ h viết con chữ h cũng có độ cao 2 ly rưỡi.</a:t>
            </a:r>
          </a:p>
          <a:p>
            <a:pPr eaLnBrk="1" hangingPunct="1"/>
            <a:r>
              <a:rPr lang="en-US" altLang="zh-CN" sz="3200" b="1">
                <a:solidFill>
                  <a:srgbClr val="0000FF"/>
                </a:solidFill>
                <a:latin typeface="HP001 5 hàng" pitchFamily="34" charset="0"/>
                <a:ea typeface="SimSun" pitchFamily="2" charset="-122"/>
              </a:rPr>
              <a:t> </a:t>
            </a:r>
          </a:p>
        </p:txBody>
      </p:sp>
      <p:sp>
        <p:nvSpPr>
          <p:cNvPr id="151586" name="Text Box 34"/>
          <p:cNvSpPr txBox="1">
            <a:spLocks noChangeArrowheads="1"/>
          </p:cNvSpPr>
          <p:nvPr/>
        </p:nvSpPr>
        <p:spPr bwMode="auto">
          <a:xfrm>
            <a:off x="5029200" y="1524000"/>
            <a:ext cx="4017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buFont typeface="Arial" pitchFamily="34" charset="0"/>
              <a:buChar char="-"/>
            </a:pPr>
            <a:r>
              <a:rPr lang="en-US" altLang="zh-CN" sz="3200" b="1">
                <a:solidFill>
                  <a:srgbClr val="0000FF"/>
                </a:solidFill>
                <a:latin typeface="HP001 5 hàng" pitchFamily="34" charset="0"/>
                <a:ea typeface="SimSun" pitchFamily="2" charset="-122"/>
              </a:rPr>
              <a:t> Viết con chữ hoa C có độ cao 2 ly rưỡi.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1586"/>
                                        </p:tgtEl>
                                        <p:attrNameLst>
                                          <p:attrName>style.visibility</p:attrName>
                                        </p:attrNameLst>
                                      </p:cBhvr>
                                      <p:to>
                                        <p:strVal val="visible"/>
                                      </p:to>
                                    </p:set>
                                    <p:animEffect transition="in" filter="box(in)">
                                      <p:cBhvr>
                                        <p:cTn id="7" dur="500"/>
                                        <p:tgtEl>
                                          <p:spTgt spid="151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88"/>
                                        </p:tgtEl>
                                        <p:attrNameLst>
                                          <p:attrName>style.visibility</p:attrName>
                                        </p:attrNameLst>
                                      </p:cBhvr>
                                      <p:to>
                                        <p:strVal val="visible"/>
                                      </p:to>
                                    </p:set>
                                    <p:animEffect transition="in" filter="blinds(horizontal)">
                                      <p:cBhvr>
                                        <p:cTn id="12" dur="500"/>
                                        <p:tgtEl>
                                          <p:spTgt spid="51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grpId="1" nodeType="clickEffect">
                                  <p:stCondLst>
                                    <p:cond delay="0"/>
                                  </p:stCondLst>
                                  <p:childTnLst>
                                    <p:animMotion origin="layout" path="M 0 0 C -0.01632 0.00093 -0.02587 0.00139 -0.04028 0.00509 C -0.04323 0.00717 -0.04688 0.00763 -0.04948 0.01041 C -0.05764 0.01874 -0.06025 0.03215 -0.07014 0.03631 C -0.079 0.04418 -0.07691 0.03932 -0.07934 0.04834 C -0.07969 0.05874 -0.07969 0.06915 -0.08056 0.07956 C -0.08212 0.0976 -0.09115 0.12257 -0.07414 0.12974 C -0.05868 0.14339 -0.04184 0.1464 -0.02344 0.14871 C -0.02136 0.14825 -0.01407 0.14663 -0.01181 0.14524 C 0.00295 0.13668 -0.01736 0.14593 -0.004 0.14015 C 0.00399 0.13321 0.01406 0.13506 0.02326 0.13321 C 0.02725 0.12974 0.03107 0.12813 0.03507 0.12466 C 0.03593 0.12281 0.03663 0.12096 0.03767 0.11934 C 0.03871 0.11795 0.04062 0.11749 0.04149 0.11587 C 0.04635 0.10754 0.03802 0.11309 0.0467 0.10893 C 0.04965 0.10615 0.05364 0.10454 0.05573 0.10037 C 0.0592 0.0932 0.05694 0.09621 0.06232 0.09158 C 0.06423 0.08349 0.06736 0.07563 0.07274 0.071 C 0.0743 0.06221 0.07656 0.05389 0.07777 0.04487 C 0.07673 0.02174 0.07899 0.01064 0.06232 0.00347 C 0.04913 0.00486 0.03628 0.00671 0.02326 0.01041 C 0.01909 0.01411 0.01718 0.01874 0.01284 0.02244 C 0.01111 0.0259 0.00937 0.02937 0.00764 0.03284 C 0.00642 0.03539 0.00711 0.03886 0.00642 0.04163 C 0.00538 0.0451 0.00191 0.04926 0 0.05181 C -0.00278 0.06245 -0.00035 0.05574 -0.01042 0.06915 C -0.01545 0.07586 -0.01754 0.08858 -0.02084 0.0969 C -0.02605 0.11055 -0.0224 0.12743 -0.02865 0.14015 C -0.03143 0.15102 -0.03351 0.16212 -0.03646 0.17299 C -0.03507 0.18918 -0.03733 0.21462 -0.02605 0.22479 C -0.02466 0.23058 -0.02205 0.23474 -0.02084 0.24052 C -0.01927 0.24769 -0.01875 0.25324 -0.01563 0.25948 C -0.01389 0.26712 -0.01563 0.26342 -0.01042 0.26804 C -0.00782 0.27035 -0.00261 0.27498 -0.00261 0.27498 C 0.00729 0.2951 0.02639 0.29071 0.0427 0.29232 C 0.0434 0.29232 0.05711 0.29325 0.05972 0.28724 C 0.06493 0.27521 0.05659 0.2803 0.06493 0.27683 C 0.06944 0.27267 0.06996 0.26827 0.07395 0.26295 C 0.07639 0.25347 0.07795 0.24653 0.07916 0.23705 C 0.08003 0.22248 0.08177 0.20837 0.07916 0.19381 C 0.07882 0.19126 0.07639 0.19034 0.07517 0.18849 C 0.07413 0.18687 0.07395 0.18479 0.07274 0.1834 C 0.07031 0.18062 0.06493 0.17646 0.06493 0.17646 C 0.06007 0.17692 0.0552 0.17669 0.05052 0.17808 C 0.04652 0.17924 0.04236 0.18733 0.03889 0.19034 C 0.03455 0.19889 0.0375 0.19427 0.02847 0.20236 C 0.02395 0.20629 0.02291 0.21231 0.02066 0.21809 C 0.01736 0.22664 0.01805 0.21924 0.01805 0.22826 " pathEditMode="relative" rAng="0" ptsTypes="fffffffffffffffffffffffffffffffffffffffffffffffA">
                                      <p:cBhvr>
                                        <p:cTn id="16" dur="5000" fill="hold"/>
                                        <p:tgtEl>
                                          <p:spTgt spid="5188"/>
                                        </p:tgtEl>
                                        <p:attrNameLst>
                                          <p:attrName>ppt_x,ppt_y</p:attrName>
                                        </p:attrNameLst>
                                      </p:cBhvr>
                                      <p:rCtr x="0"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2" nodeType="clickEffect">
                                  <p:stCondLst>
                                    <p:cond delay="0"/>
                                  </p:stCondLst>
                                  <p:childTnLst>
                                    <p:animEffect transition="out" filter="box(in)">
                                      <p:cBhvr>
                                        <p:cTn id="20" dur="500"/>
                                        <p:tgtEl>
                                          <p:spTgt spid="5188"/>
                                        </p:tgtEl>
                                      </p:cBhvr>
                                    </p:animEffect>
                                    <p:set>
                                      <p:cBhvr>
                                        <p:cTn id="21" dur="1" fill="hold">
                                          <p:stCondLst>
                                            <p:cond delay="499"/>
                                          </p:stCondLst>
                                        </p:cTn>
                                        <p:tgtEl>
                                          <p:spTgt spid="518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1585"/>
                                        </p:tgtEl>
                                        <p:attrNameLst>
                                          <p:attrName>style.visibility</p:attrName>
                                        </p:attrNameLst>
                                      </p:cBhvr>
                                      <p:to>
                                        <p:strVal val="visible"/>
                                      </p:to>
                                    </p:set>
                                    <p:animEffect transition="in" filter="box(in)">
                                      <p:cBhvr>
                                        <p:cTn id="26" dur="500"/>
                                        <p:tgtEl>
                                          <p:spTgt spid="1515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1" nodeType="clickEffect">
                                  <p:stCondLst>
                                    <p:cond delay="0"/>
                                  </p:stCondLst>
                                  <p:childTnLst>
                                    <p:animMotion origin="layout" path="M 0 0 C 0.00486 -0.0067 0.00833 -0.01364 0.01423 -0.01896 C 0.01614 -0.02613 0.01736 -0.03029 0.02204 -0.03469 C 0.02326 -0.04556 0.02361 -0.05319 0.02847 -0.06221 C 0.03246 -0.0777 0.02673 -0.05689 0.03246 -0.07261 C 0.03559 -0.08117 0.03611 -0.09042 0.04027 -0.09852 C 0.04218 -0.10707 0.04687 -0.11702 0.05069 -0.12465 C 0.05225 -0.13506 0.05277 -0.14269 0.05833 -0.15055 C 0.05954 -0.15772 0.06093 -0.16443 0.06232 -0.17137 C 0.06423 -0.19519 0.0717 -0.21623 0.05191 -0.22502 C 0.03559 -0.22248 0.03975 -0.22433 0.02986 -0.21114 C 0.02482 -0.19102 0.02829 -0.20791 0.02586 -0.17483 C 0.02517 -0.16581 0.02239 -0.15726 0.02066 -0.1487 C 0.02204 -0.0814 0.02413 -0.01364 0.01944 0.05366 C 0.01822 0.04695 0.01805 0.0303 0.02066 0.02429 C 0.02257 0.02012 0.02847 0.01388 0.02847 0.01388 C 0.03055 -0.0074 0.03316 -0.01549 0.04548 -0.02937 C 0.04809 -0.03237 0.0493 -0.037 0.05191 -0.03977 C 0.05468 -0.04278 0.06024 -0.04532 0.06354 -0.04671 C 0.07829 -0.04486 0.07656 -0.0481 0.07916 -0.03284 C 0.08246 0.01272 0.07847 -0.04556 0.08177 0.03793 C 0.08229 0.05181 0.08107 0.06221 0.09079 0.06753 C 0.09843 0.06684 0.10816 0.07031 0.11423 0.06221 C 0.11527 0.06083 0.11562 0.05851 0.11684 0.05713 C 0.11927 0.05435 0.12465 0.05019 0.12465 0.05019 C 0.1309 0.0377 0.1276 0.04279 0.13368 0.03469 C 0.13645 0.02382 0.14027 0.01666 0.14027 0.00509 " pathEditMode="relative" rAng="0" ptsTypes="ffffffffffffffffffffffffffA">
                                      <p:cBhvr>
                                        <p:cTn id="35" dur="5000" fill="hold"/>
                                        <p:tgtEl>
                                          <p:spTgt spid="2"/>
                                        </p:tgtEl>
                                        <p:attrNameLst>
                                          <p:attrName>ppt_x,ppt_y</p:attrName>
                                        </p:attrNameLst>
                                      </p:cBhvr>
                                      <p:rCtr x="0" y="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2" nodeType="clickEffect">
                                  <p:stCondLst>
                                    <p:cond delay="0"/>
                                  </p:stCondLst>
                                  <p:childTnLst>
                                    <p:animEffect transition="out" filter="box(in)">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8" grpId="0"/>
      <p:bldP spid="5188" grpId="1"/>
      <p:bldP spid="5188" grpId="2"/>
      <p:bldP spid="2" grpId="0"/>
      <p:bldP spid="2" grpId="1"/>
      <p:bldP spid="2" grpId="2"/>
      <p:bldP spid="151585" grpId="0"/>
      <p:bldP spid="1515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3" name="Rectangle 47"/>
          <p:cNvSpPr>
            <a:spLocks noChangeArrowheads="1"/>
          </p:cNvSpPr>
          <p:nvPr/>
        </p:nvSpPr>
        <p:spPr bwMode="auto">
          <a:xfrm>
            <a:off x="-304672" y="1066800"/>
            <a:ext cx="9407865" cy="584775"/>
          </a:xfrm>
          <a:prstGeom prst="rect">
            <a:avLst/>
          </a:prstGeom>
          <a:solidFill>
            <a:schemeClr val="accent1"/>
          </a:solidFill>
          <a:ln w="9525">
            <a:noFill/>
            <a:miter lim="800000"/>
          </a:ln>
          <a:effectLst/>
        </p:spPr>
        <p:txBody>
          <a:bodyPr wrap="square">
            <a:spAutoFit/>
          </a:bodyPr>
          <a:lstStyle/>
          <a:p>
            <a:pPr eaLnBrk="1" hangingPunct="1">
              <a:buFont typeface="Arial" panose="020B0604020202020204" pitchFamily="34" charset="0"/>
              <a:buNone/>
              <a:defRPr/>
            </a:pPr>
            <a:r>
              <a:rPr lang="en-US" altLang="zh-CN" sz="2800" b="1" i="0">
                <a:solidFill>
                  <a:srgbClr val="0000FF"/>
                </a:solidFill>
                <a:effectLst>
                  <a:outerShdw blurRad="38100" dist="38100" dir="2700000" algn="tl">
                    <a:srgbClr val="000000">
                      <a:alpha val="43137"/>
                    </a:srgbClr>
                  </a:outerShdw>
                </a:effectLst>
                <a:latin typeface="HP001 5 hàng" pitchFamily="34" charset="0"/>
                <a:ea typeface="SimSun" pitchFamily="2" charset="-122"/>
              </a:rPr>
              <a:t>-  Chữ hoa V được tạo bởi mấy </a:t>
            </a:r>
            <a:r>
              <a:rPr lang="en-US" altLang="zh-CN" sz="2800" b="1" i="0" smtClean="0">
                <a:solidFill>
                  <a:srgbClr val="0000FF"/>
                </a:solidFill>
                <a:effectLst>
                  <a:outerShdw blurRad="38100" dist="38100" dir="2700000" algn="tl">
                    <a:srgbClr val="000000">
                      <a:alpha val="43137"/>
                    </a:srgbClr>
                  </a:outerShdw>
                </a:effectLst>
                <a:latin typeface="HP001 5 hàng" pitchFamily="34" charset="0"/>
                <a:ea typeface="SimSun" pitchFamily="2" charset="-122"/>
              </a:rPr>
              <a:t>nét? </a:t>
            </a:r>
            <a:r>
              <a:rPr lang="en-US" altLang="zh-CN" sz="2800" b="1" i="0">
                <a:solidFill>
                  <a:srgbClr val="0000FF"/>
                </a:solidFill>
                <a:effectLst>
                  <a:outerShdw blurRad="38100" dist="38100" dir="2700000" algn="tl">
                    <a:srgbClr val="000000">
                      <a:alpha val="43137"/>
                    </a:srgbClr>
                  </a:outerShdw>
                </a:effectLst>
                <a:latin typeface="HP001 5 hàng" pitchFamily="34" charset="0"/>
                <a:ea typeface="SimSun" pitchFamily="2" charset="-122"/>
              </a:rPr>
              <a:t>Đó là nững nét </a:t>
            </a:r>
            <a:r>
              <a:rPr lang="en-US" altLang="zh-CN" sz="2800" b="1" i="0" smtClean="0">
                <a:solidFill>
                  <a:srgbClr val="0000FF"/>
                </a:solidFill>
                <a:effectLst>
                  <a:outerShdw blurRad="38100" dist="38100" dir="2700000" algn="tl">
                    <a:srgbClr val="000000">
                      <a:alpha val="43137"/>
                    </a:srgbClr>
                  </a:outerShdw>
                </a:effectLst>
                <a:latin typeface="HP001 5 hàng" pitchFamily="34" charset="0"/>
                <a:ea typeface="SimSun" pitchFamily="2" charset="-122"/>
              </a:rPr>
              <a:t>nào?</a:t>
            </a:r>
            <a:r>
              <a:rPr lang="en-US" altLang="zh-CN" sz="3200" b="1" smtClean="0">
                <a:solidFill>
                  <a:srgbClr val="0000FF"/>
                </a:solidFill>
                <a:effectLst>
                  <a:outerShdw blurRad="38100" dist="38100" dir="2700000" algn="tl">
                    <a:srgbClr val="000000">
                      <a:alpha val="43137"/>
                    </a:srgbClr>
                  </a:outerShdw>
                </a:effectLst>
                <a:latin typeface="HP001 5 hàng" pitchFamily="34" charset="0"/>
                <a:ea typeface="SimSun" pitchFamily="2" charset="-122"/>
              </a:rPr>
              <a:t> </a:t>
            </a:r>
            <a:endParaRPr lang="en-US" altLang="zh-CN" sz="3200" b="1">
              <a:solidFill>
                <a:srgbClr val="0000FF"/>
              </a:solidFill>
              <a:effectLst>
                <a:outerShdw blurRad="38100" dist="38100" dir="2700000" algn="tl">
                  <a:srgbClr val="000000">
                    <a:alpha val="43137"/>
                  </a:srgbClr>
                </a:outerShdw>
              </a:effectLst>
              <a:latin typeface="HP001 5 hàng" pitchFamily="34" charset="0"/>
              <a:ea typeface="SimSun" pitchFamily="2" charset="-122"/>
            </a:endParaRPr>
          </a:p>
        </p:txBody>
      </p:sp>
      <p:sp>
        <p:nvSpPr>
          <p:cNvPr id="2" name="Rectangle 47"/>
          <p:cNvSpPr>
            <a:spLocks noChangeArrowheads="1"/>
          </p:cNvSpPr>
          <p:nvPr/>
        </p:nvSpPr>
        <p:spPr bwMode="auto">
          <a:xfrm>
            <a:off x="304800" y="5867400"/>
            <a:ext cx="4495794" cy="523220"/>
          </a:xfrm>
          <a:prstGeom prst="rect">
            <a:avLst/>
          </a:prstGeom>
          <a:solidFill>
            <a:schemeClr val="accent1"/>
          </a:solidFill>
          <a:ln w="9525">
            <a:noFill/>
            <a:miter lim="800000"/>
          </a:ln>
          <a:effectLst/>
        </p:spPr>
        <p:txBody>
          <a:bodyPr wrap="square">
            <a:spAutoFit/>
          </a:bodyPr>
          <a:lstStyle/>
          <a:p>
            <a:pPr eaLnBrk="1" hangingPunct="1">
              <a:buFont typeface="Arial" panose="020B0604020202020204" pitchFamily="34" charset="0"/>
              <a:buNone/>
              <a:defRPr/>
            </a:pPr>
            <a:r>
              <a:rPr lang="en-US" altLang="zh-CN" sz="2800" b="1" i="0">
                <a:solidFill>
                  <a:srgbClr val="0000FF"/>
                </a:solidFill>
                <a:effectLst>
                  <a:outerShdw blurRad="38100" dist="38100" dir="2700000" algn="tl">
                    <a:srgbClr val="000000">
                      <a:alpha val="43137"/>
                    </a:srgbClr>
                  </a:outerShdw>
                </a:effectLst>
                <a:latin typeface="HP001 5 hàng" pitchFamily="34" charset="0"/>
                <a:ea typeface="SimSun" pitchFamily="2" charset="-122"/>
              </a:rPr>
              <a:t>-  Chữ hoa V cao mấy ly ?</a:t>
            </a:r>
            <a:endParaRPr lang="en-US" altLang="zh-CN" sz="2800" b="1">
              <a:solidFill>
                <a:srgbClr val="0000FF"/>
              </a:solidFill>
              <a:effectLst>
                <a:outerShdw blurRad="38100" dist="38100" dir="2700000" algn="tl">
                  <a:srgbClr val="000000">
                    <a:alpha val="43137"/>
                  </a:srgbClr>
                </a:outerShdw>
              </a:effectLst>
              <a:latin typeface="HP001 5 hàng" pitchFamily="34" charset="0"/>
              <a:ea typeface="SimSun" pitchFamily="2" charset="-122"/>
            </a:endParaRPr>
          </a:p>
        </p:txBody>
      </p:sp>
      <p:sp>
        <p:nvSpPr>
          <p:cNvPr id="36866" name="Rectangle 2"/>
          <p:cNvSpPr>
            <a:spLocks noChangeArrowheads="1"/>
          </p:cNvSpPr>
          <p:nvPr/>
        </p:nvSpPr>
        <p:spPr bwMode="auto">
          <a:xfrm>
            <a:off x="1219200" y="239713"/>
            <a:ext cx="6629400" cy="641350"/>
          </a:xfrm>
          <a:prstGeom prst="rect">
            <a:avLst/>
          </a:prstGeom>
          <a:solidFill>
            <a:schemeClr val="bg1"/>
          </a:solidFill>
          <a:ln>
            <a:noFill/>
          </a:ln>
          <a:effectLst/>
        </p:spPr>
        <p:txBody>
          <a:bodyPr>
            <a:spAutoFit/>
          </a:bodyPr>
          <a:lstStyle/>
          <a:p>
            <a:pPr eaLnBrk="1" hangingPunct="1">
              <a:buFont typeface="Arial" panose="020B0604020202020204" pitchFamily="34" charset="0"/>
              <a:buNone/>
              <a:defRPr/>
            </a:pPr>
            <a:r>
              <a:rPr lang="en-US" altLang="zh-CN" sz="3600" b="1" i="0">
                <a:solidFill>
                  <a:srgbClr val="FF0000"/>
                </a:solidFill>
                <a:effectLst>
                  <a:outerShdw blurRad="38100" dist="38100" dir="2700000" algn="tl">
                    <a:srgbClr val="000000"/>
                  </a:outerShdw>
                </a:effectLst>
                <a:latin typeface="HP001 5 hàng" pitchFamily="34" charset="0"/>
                <a:ea typeface="SimSun" pitchFamily="2" charset="-122"/>
              </a:rPr>
              <a:t>Quan sát, nhận xét chữ hoa V. </a:t>
            </a:r>
          </a:p>
        </p:txBody>
      </p:sp>
      <p:sp>
        <p:nvSpPr>
          <p:cNvPr id="181253" name="Text Box 5"/>
          <p:cNvSpPr txBox="1">
            <a:spLocks noChangeArrowheads="1"/>
          </p:cNvSpPr>
          <p:nvPr/>
        </p:nvSpPr>
        <p:spPr bwMode="auto">
          <a:xfrm>
            <a:off x="3954463" y="1981200"/>
            <a:ext cx="49720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just" eaLnBrk="1" hangingPunct="1">
              <a:spcBef>
                <a:spcPct val="50000"/>
              </a:spcBef>
            </a:pPr>
            <a:r>
              <a:rPr lang="en-US" altLang="zh-CN" sz="2800" b="1">
                <a:solidFill>
                  <a:srgbClr val="002060"/>
                </a:solidFill>
                <a:latin typeface="HP001 5 hàng" pitchFamily="34" charset="0"/>
                <a:ea typeface="SimSun" pitchFamily="2" charset="-122"/>
              </a:rPr>
              <a:t>+ Nét 1: Là kết hợp của 2 nét cơ bản: nét cong trái và nét lượn ngang.</a:t>
            </a:r>
          </a:p>
        </p:txBody>
      </p:sp>
      <p:sp>
        <p:nvSpPr>
          <p:cNvPr id="181254" name="Text Box 6"/>
          <p:cNvSpPr txBox="1">
            <a:spLocks noChangeArrowheads="1"/>
          </p:cNvSpPr>
          <p:nvPr/>
        </p:nvSpPr>
        <p:spPr bwMode="auto">
          <a:xfrm>
            <a:off x="3962400" y="3581400"/>
            <a:ext cx="462219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zh-CN" sz="2800" b="1">
                <a:solidFill>
                  <a:srgbClr val="002060"/>
                </a:solidFill>
                <a:latin typeface="HP001 5 hàng" pitchFamily="34" charset="0"/>
                <a:ea typeface="SimSun" pitchFamily="2" charset="-122"/>
              </a:rPr>
              <a:t>+ Nét 2: Thẳng đứng (hơi lượn ở hai đầu).</a:t>
            </a:r>
          </a:p>
        </p:txBody>
      </p:sp>
      <p:sp>
        <p:nvSpPr>
          <p:cNvPr id="181255" name="Text Box 7"/>
          <p:cNvSpPr txBox="1">
            <a:spLocks noChangeArrowheads="1"/>
          </p:cNvSpPr>
          <p:nvPr/>
        </p:nvSpPr>
        <p:spPr bwMode="auto">
          <a:xfrm>
            <a:off x="3995738" y="4616394"/>
            <a:ext cx="510745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spcBef>
                <a:spcPct val="50000"/>
              </a:spcBef>
            </a:pPr>
            <a:r>
              <a:rPr lang="en-US" altLang="zh-CN" sz="2800" b="1">
                <a:solidFill>
                  <a:srgbClr val="002060"/>
                </a:solidFill>
                <a:latin typeface="HP001 5 hàng" pitchFamily="34" charset="0"/>
                <a:ea typeface="SimSun" pitchFamily="2" charset="-122"/>
              </a:rPr>
              <a:t>+ Nét 3: Nét móc xuôi phải lượn ở phía dưới.</a:t>
            </a:r>
          </a:p>
        </p:txBody>
      </p:sp>
      <p:grpSp>
        <p:nvGrpSpPr>
          <p:cNvPr id="9224" name="Group 31"/>
          <p:cNvGrpSpPr>
            <a:grpSpLocks/>
          </p:cNvGrpSpPr>
          <p:nvPr/>
        </p:nvGrpSpPr>
        <p:grpSpPr bwMode="auto">
          <a:xfrm>
            <a:off x="0" y="-38100"/>
            <a:ext cx="9164638" cy="6916738"/>
            <a:chOff x="0" y="-24"/>
            <a:chExt cx="5773" cy="4357"/>
          </a:xfrm>
        </p:grpSpPr>
        <p:pic>
          <p:nvPicPr>
            <p:cNvPr id="9226" name="Picture 3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3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3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3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5" name="Picture 4" descr="Nga 2"/>
          <p:cNvPicPr>
            <a:picLocks noChangeAspect="1" noChangeArrowheads="1"/>
          </p:cNvPicPr>
          <p:nvPr/>
        </p:nvPicPr>
        <p:blipFill>
          <a:blip r:embed="rId3">
            <a:extLst>
              <a:ext uri="{28A0092B-C50C-407E-A947-70E740481C1C}">
                <a14:useLocalDpi xmlns:a14="http://schemas.microsoft.com/office/drawing/2010/main" val="0"/>
              </a:ext>
            </a:extLst>
          </a:blip>
          <a:srcRect l="7579" t="9303" r="83298" b="84930"/>
          <a:stretch>
            <a:fillRect/>
          </a:stretch>
        </p:blipFill>
        <p:spPr bwMode="auto">
          <a:xfrm>
            <a:off x="269875" y="2133600"/>
            <a:ext cx="3505200" cy="3100388"/>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1253"/>
                                        </p:tgtEl>
                                        <p:attrNameLst>
                                          <p:attrName>style.visibility</p:attrName>
                                        </p:attrNameLst>
                                      </p:cBhvr>
                                      <p:to>
                                        <p:strVal val="visible"/>
                                      </p:to>
                                    </p:set>
                                    <p:animEffect transition="in" filter="circle(in)">
                                      <p:cBhvr>
                                        <p:cTn id="12" dur="500"/>
                                        <p:tgtEl>
                                          <p:spTgt spid="181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1254"/>
                                        </p:tgtEl>
                                        <p:attrNameLst>
                                          <p:attrName>style.visibility</p:attrName>
                                        </p:attrNameLst>
                                      </p:cBhvr>
                                      <p:to>
                                        <p:strVal val="visible"/>
                                      </p:to>
                                    </p:set>
                                    <p:animEffect transition="in" filter="randombar(horizontal)">
                                      <p:cBhvr>
                                        <p:cTn id="17" dur="500"/>
                                        <p:tgtEl>
                                          <p:spTgt spid="181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1255"/>
                                        </p:tgtEl>
                                        <p:attrNameLst>
                                          <p:attrName>style.visibility</p:attrName>
                                        </p:attrNameLst>
                                      </p:cBhvr>
                                      <p:to>
                                        <p:strVal val="visible"/>
                                      </p:to>
                                    </p:set>
                                    <p:animEffect transition="in" filter="strips(downRight)">
                                      <p:cBhvr>
                                        <p:cTn id="22" dur="500"/>
                                        <p:tgtEl>
                                          <p:spTgt spid="18125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p:bldP spid="2" grpId="0" animBg="1"/>
      <p:bldP spid="181253" grpId="0"/>
      <p:bldP spid="181254" grpId="0"/>
      <p:bldP spid="181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905070" y="152400"/>
            <a:ext cx="4627493" cy="646331"/>
          </a:xfrm>
          <a:prstGeom prst="rect">
            <a:avLst/>
          </a:prstGeom>
          <a:solidFill>
            <a:schemeClr val="bg1"/>
          </a:solidFill>
          <a:ln>
            <a:noFill/>
          </a:ln>
          <a:effectLst/>
        </p:spPr>
        <p:txBody>
          <a:bodyPr wrap="square">
            <a:spAutoFit/>
          </a:bodyPr>
          <a:lstStyle/>
          <a:p>
            <a:pPr eaLnBrk="1" hangingPunct="1">
              <a:buFont typeface="Arial" panose="020B0604020202020204" pitchFamily="34" charset="0"/>
              <a:buNone/>
              <a:defRPr/>
            </a:pPr>
            <a:r>
              <a:rPr lang="en-US" altLang="zh-CN" sz="3600" b="1" i="0">
                <a:solidFill>
                  <a:srgbClr val="FF0000"/>
                </a:solidFill>
                <a:effectLst>
                  <a:outerShdw blurRad="38100" dist="38100" dir="2700000" algn="tl">
                    <a:srgbClr val="000000"/>
                  </a:outerShdw>
                </a:effectLst>
                <a:latin typeface="HP001 5 hàng" pitchFamily="34" charset="0"/>
                <a:ea typeface="SimSun" pitchFamily="2" charset="-122"/>
              </a:rPr>
              <a:t>Cách viết chữ hoa V </a:t>
            </a:r>
          </a:p>
        </p:txBody>
      </p:sp>
      <p:sp>
        <p:nvSpPr>
          <p:cNvPr id="37892" name="Rectangle 4"/>
          <p:cNvSpPr>
            <a:spLocks noChangeArrowheads="1"/>
          </p:cNvSpPr>
          <p:nvPr/>
        </p:nvSpPr>
        <p:spPr bwMode="auto">
          <a:xfrm>
            <a:off x="3959960" y="3048000"/>
            <a:ext cx="54125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800" b="1" i="0">
                <a:solidFill>
                  <a:srgbClr val="0000FF"/>
                </a:solidFill>
                <a:latin typeface="HP001 5 hàng" pitchFamily="34" charset="0"/>
                <a:ea typeface="SimSun" pitchFamily="2" charset="-122"/>
              </a:rPr>
              <a:t>  </a:t>
            </a:r>
            <a:r>
              <a:rPr lang="en-US" altLang="zh-CN" sz="2800" b="1">
                <a:solidFill>
                  <a:srgbClr val="0000FF"/>
                </a:solidFill>
                <a:latin typeface="HP001 5 hàng" pitchFamily="34" charset="0"/>
                <a:ea typeface="SimSun" pitchFamily="2" charset="-122"/>
              </a:rPr>
              <a:t>- Nét 2: Từ điểm dừng bút ở nét 1, </a:t>
            </a:r>
            <a:r>
              <a:rPr lang="en-US" altLang="zh-CN" sz="2800" b="1" smtClean="0">
                <a:solidFill>
                  <a:srgbClr val="0000FF"/>
                </a:solidFill>
                <a:latin typeface="HP001 5 hàng" pitchFamily="34" charset="0"/>
                <a:ea typeface="SimSun" pitchFamily="2" charset="-122"/>
              </a:rPr>
              <a:t>đổi </a:t>
            </a:r>
            <a:r>
              <a:rPr lang="en-US" altLang="zh-CN" sz="2800" b="1">
                <a:solidFill>
                  <a:srgbClr val="0000FF"/>
                </a:solidFill>
                <a:latin typeface="HP001 5 hàng" pitchFamily="34" charset="0"/>
                <a:ea typeface="SimSun" pitchFamily="2" charset="-122"/>
              </a:rPr>
              <a:t>chiều bút viết nét lượn đứng </a:t>
            </a:r>
            <a:r>
              <a:rPr lang="en-US" altLang="zh-CN" sz="2800" b="1" smtClean="0">
                <a:solidFill>
                  <a:srgbClr val="0000FF"/>
                </a:solidFill>
                <a:latin typeface="HP001 5 hàng" pitchFamily="34" charset="0"/>
                <a:ea typeface="SimSun" pitchFamily="2" charset="-122"/>
              </a:rPr>
              <a:t>từ </a:t>
            </a:r>
            <a:r>
              <a:rPr lang="en-US" altLang="zh-CN" sz="2800" b="1">
                <a:solidFill>
                  <a:srgbClr val="0000FF"/>
                </a:solidFill>
                <a:latin typeface="HP001 5 hàng" pitchFamily="34" charset="0"/>
                <a:ea typeface="SimSun" pitchFamily="2" charset="-122"/>
              </a:rPr>
              <a:t>trên xuống dưới, dừng bút </a:t>
            </a:r>
            <a:r>
              <a:rPr lang="en-US" altLang="zh-CN" sz="2800" b="1" smtClean="0">
                <a:solidFill>
                  <a:srgbClr val="0000FF"/>
                </a:solidFill>
                <a:latin typeface="HP001 5 hàng" pitchFamily="34" charset="0"/>
                <a:ea typeface="SimSun" pitchFamily="2" charset="-122"/>
              </a:rPr>
              <a:t>ở </a:t>
            </a:r>
            <a:r>
              <a:rPr lang="en-US" altLang="zh-CN" sz="2800" b="1">
                <a:solidFill>
                  <a:srgbClr val="0000FF"/>
                </a:solidFill>
                <a:latin typeface="HP001 5 hàng" pitchFamily="34" charset="0"/>
                <a:ea typeface="SimSun" pitchFamily="2" charset="-122"/>
              </a:rPr>
              <a:t>đường kẻ 1.</a:t>
            </a:r>
          </a:p>
        </p:txBody>
      </p:sp>
      <p:sp>
        <p:nvSpPr>
          <p:cNvPr id="37893" name="Rectangle 5"/>
          <p:cNvSpPr>
            <a:spLocks noChangeArrowheads="1"/>
          </p:cNvSpPr>
          <p:nvPr/>
        </p:nvSpPr>
        <p:spPr bwMode="auto">
          <a:xfrm>
            <a:off x="4038600" y="1066800"/>
            <a:ext cx="48768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200" b="1">
                <a:solidFill>
                  <a:srgbClr val="0000FF"/>
                </a:solidFill>
                <a:latin typeface="HP001 5 hàng" pitchFamily="34" charset="0"/>
                <a:ea typeface="SimSun" pitchFamily="2" charset="-122"/>
              </a:rPr>
              <a:t> </a:t>
            </a:r>
            <a:r>
              <a:rPr lang="en-US" altLang="zh-CN" sz="2800" b="1">
                <a:solidFill>
                  <a:srgbClr val="0000FF"/>
                </a:solidFill>
                <a:latin typeface="HP001 5 hàng" pitchFamily="34" charset="0"/>
                <a:ea typeface="SimSun" pitchFamily="2" charset="-122"/>
              </a:rPr>
              <a:t>- Nét 1: Đặt bút trên đường kẻ 3, viết nét cong trái rồi lượn ngang dừng bút ở giữa đường kẻ 3 và 4.</a:t>
            </a:r>
          </a:p>
        </p:txBody>
      </p:sp>
      <p:sp>
        <p:nvSpPr>
          <p:cNvPr id="37895" name="Rectangle 7"/>
          <p:cNvSpPr>
            <a:spLocks noChangeArrowheads="1"/>
          </p:cNvSpPr>
          <p:nvPr/>
        </p:nvSpPr>
        <p:spPr bwMode="auto">
          <a:xfrm>
            <a:off x="3916363" y="5105400"/>
            <a:ext cx="510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solidFill>
                  <a:srgbClr val="0000FF"/>
                </a:solidFill>
                <a:latin typeface="HP001 5 hàng" pitchFamily="34" charset="0"/>
                <a:ea typeface="SimSun" pitchFamily="2" charset="-122"/>
              </a:rPr>
              <a:t>- Nét 3: Từ điểm dừng bút của nét 2, đổi chiều bút, viết nét móc xuôi phải, dừng bút ở đường kẻ 3.</a:t>
            </a:r>
          </a:p>
        </p:txBody>
      </p:sp>
      <p:grpSp>
        <p:nvGrpSpPr>
          <p:cNvPr id="10246" name="Group 31"/>
          <p:cNvGrpSpPr>
            <a:grpSpLocks/>
          </p:cNvGrpSpPr>
          <p:nvPr/>
        </p:nvGrpSpPr>
        <p:grpSpPr bwMode="auto">
          <a:xfrm>
            <a:off x="0" y="-38100"/>
            <a:ext cx="9164638" cy="6916738"/>
            <a:chOff x="0" y="-24"/>
            <a:chExt cx="5773" cy="4357"/>
          </a:xfrm>
        </p:grpSpPr>
        <p:pic>
          <p:nvPicPr>
            <p:cNvPr id="10248"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7" name="Picture 4" descr="Nga 2"/>
          <p:cNvPicPr>
            <a:picLocks noChangeAspect="1" noChangeArrowheads="1"/>
          </p:cNvPicPr>
          <p:nvPr/>
        </p:nvPicPr>
        <p:blipFill>
          <a:blip r:embed="rId4">
            <a:extLst>
              <a:ext uri="{28A0092B-C50C-407E-A947-70E740481C1C}">
                <a14:useLocalDpi xmlns:a14="http://schemas.microsoft.com/office/drawing/2010/main" val="0"/>
              </a:ext>
            </a:extLst>
          </a:blip>
          <a:srcRect l="7579" t="9303" r="83298" b="84930"/>
          <a:stretch>
            <a:fillRect/>
          </a:stretch>
        </p:blipFill>
        <p:spPr bwMode="auto">
          <a:xfrm>
            <a:off x="304800" y="2590800"/>
            <a:ext cx="3505200" cy="3100388"/>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10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ox(in)">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box(in)">
                                      <p:cBhvr>
                                        <p:cTn id="1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3" name="Rectangle 47"/>
          <p:cNvSpPr>
            <a:spLocks noChangeArrowheads="1"/>
          </p:cNvSpPr>
          <p:nvPr/>
        </p:nvSpPr>
        <p:spPr bwMode="auto">
          <a:xfrm>
            <a:off x="457200" y="1117600"/>
            <a:ext cx="8488363" cy="1015663"/>
          </a:xfrm>
          <a:prstGeom prst="rect">
            <a:avLst/>
          </a:prstGeom>
          <a:solidFill>
            <a:schemeClr val="accent1"/>
          </a:solidFill>
          <a:ln w="9525">
            <a:noFill/>
            <a:miter lim="800000"/>
          </a:ln>
          <a:effectLst/>
        </p:spPr>
        <p:txBody>
          <a:bodyPr>
            <a:spAutoFit/>
          </a:bodyPr>
          <a:lstStyle/>
          <a:p>
            <a:pPr eaLnBrk="1" hangingPunct="1">
              <a:buFont typeface="Arial" panose="020B0604020202020204" pitchFamily="34" charset="0"/>
              <a:buNone/>
              <a:defRPr/>
            </a:pPr>
            <a:r>
              <a:rPr lang="en-US" altLang="zh-CN" sz="2800" b="1" i="0">
                <a:solidFill>
                  <a:srgbClr val="0000FF"/>
                </a:solidFill>
                <a:effectLst>
                  <a:outerShdw blurRad="38100" dist="38100" dir="2700000" algn="tl">
                    <a:srgbClr val="C0C0C0"/>
                  </a:outerShdw>
                </a:effectLst>
                <a:latin typeface="HP001 5 hàng" pitchFamily="34" charset="0"/>
                <a:ea typeface="SimSun" pitchFamily="2" charset="-122"/>
              </a:rPr>
              <a:t>- Chữ hoa A được tạo bởi mấy nét?</a:t>
            </a:r>
            <a:r>
              <a:rPr lang="en-US" altLang="zh-CN" sz="3200" b="1">
                <a:solidFill>
                  <a:srgbClr val="0000FF"/>
                </a:solidFill>
                <a:latin typeface="HP001 5 hàng" pitchFamily="34" charset="0"/>
                <a:ea typeface="SimSun" pitchFamily="2" charset="-122"/>
              </a:rPr>
              <a:t> </a:t>
            </a:r>
            <a:r>
              <a:rPr lang="en-US" altLang="zh-CN" sz="2800" b="1" i="0">
                <a:solidFill>
                  <a:srgbClr val="0000FF"/>
                </a:solidFill>
                <a:effectLst>
                  <a:outerShdw blurRad="38100" dist="38100" dir="2700000" algn="tl">
                    <a:srgbClr val="C0C0C0"/>
                  </a:outerShdw>
                </a:effectLst>
                <a:latin typeface="HP001 5 hàng" pitchFamily="34" charset="0"/>
                <a:ea typeface="SimSun" pitchFamily="2" charset="-122"/>
              </a:rPr>
              <a:t>Đó là những nét </a:t>
            </a:r>
            <a:r>
              <a:rPr lang="en-US" altLang="zh-CN" sz="2800" b="1" i="0" smtClean="0">
                <a:solidFill>
                  <a:srgbClr val="0000FF"/>
                </a:solidFill>
                <a:effectLst>
                  <a:outerShdw blurRad="38100" dist="38100" dir="2700000" algn="tl">
                    <a:srgbClr val="C0C0C0"/>
                  </a:outerShdw>
                </a:effectLst>
                <a:latin typeface="HP001 5 hàng" pitchFamily="34" charset="0"/>
                <a:ea typeface="SimSun" pitchFamily="2" charset="-122"/>
              </a:rPr>
              <a:t>nào?</a:t>
            </a:r>
            <a:endParaRPr lang="en-US" altLang="zh-CN" sz="2800" b="1" i="0">
              <a:solidFill>
                <a:srgbClr val="0000FF"/>
              </a:solidFill>
              <a:effectLst>
                <a:outerShdw blurRad="38100" dist="38100" dir="2700000" algn="tl">
                  <a:srgbClr val="C0C0C0"/>
                </a:outerShdw>
              </a:effectLst>
              <a:latin typeface="HP001 5 hàng" pitchFamily="34" charset="0"/>
              <a:ea typeface="SimSun" pitchFamily="2" charset="-122"/>
            </a:endParaRPr>
          </a:p>
        </p:txBody>
      </p:sp>
      <p:sp>
        <p:nvSpPr>
          <p:cNvPr id="4124" name="Rectangle 28"/>
          <p:cNvSpPr>
            <a:spLocks noChangeArrowheads="1"/>
          </p:cNvSpPr>
          <p:nvPr/>
        </p:nvSpPr>
        <p:spPr bwMode="auto">
          <a:xfrm>
            <a:off x="4114800" y="1754188"/>
            <a:ext cx="2514600" cy="519112"/>
          </a:xfrm>
          <a:prstGeom prst="rect">
            <a:avLst/>
          </a:prstGeom>
          <a:solidFill>
            <a:schemeClr val="accent1"/>
          </a:solidFill>
          <a:ln w="9525">
            <a:noFill/>
            <a:miter lim="800000"/>
          </a:ln>
          <a:effectLst/>
        </p:spPr>
        <p:txBody>
          <a:bodyPr>
            <a:spAutoFit/>
          </a:bodyPr>
          <a:lstStyle/>
          <a:p>
            <a:pPr algn="just" eaLnBrk="1" hangingPunct="1">
              <a:buFont typeface="Arial" panose="020B0604020202020204" pitchFamily="34" charset="0"/>
              <a:buNone/>
              <a:defRPr/>
            </a:pPr>
            <a:r>
              <a:rPr lang="en-US" altLang="zh-CN" sz="2800" b="1" i="0">
                <a:solidFill>
                  <a:srgbClr val="002060"/>
                </a:solidFill>
                <a:effectLst>
                  <a:outerShdw blurRad="38100" dist="38100" dir="2700000" algn="tl">
                    <a:srgbClr val="C0C0C0"/>
                  </a:outerShdw>
                </a:effectLst>
                <a:latin typeface="HP001 5 hàng" pitchFamily="34" charset="0"/>
                <a:ea typeface="SimSun" pitchFamily="2" charset="-122"/>
              </a:rPr>
              <a:t>Gồm 3 nét:</a:t>
            </a:r>
          </a:p>
        </p:txBody>
      </p:sp>
      <p:sp>
        <p:nvSpPr>
          <p:cNvPr id="4125" name="Rectangle 29"/>
          <p:cNvSpPr>
            <a:spLocks noChangeArrowheads="1"/>
          </p:cNvSpPr>
          <p:nvPr/>
        </p:nvSpPr>
        <p:spPr bwMode="auto">
          <a:xfrm>
            <a:off x="4038600" y="4114800"/>
            <a:ext cx="4114800" cy="946150"/>
          </a:xfrm>
          <a:prstGeom prst="rect">
            <a:avLst/>
          </a:prstGeom>
          <a:solidFill>
            <a:schemeClr val="accent1"/>
          </a:solidFill>
          <a:ln w="9525">
            <a:noFill/>
            <a:miter lim="800000"/>
          </a:ln>
          <a:effectLst/>
        </p:spPr>
        <p:txBody>
          <a:bodyPr>
            <a:spAutoFit/>
          </a:bodyPr>
          <a:lstStyle/>
          <a:p>
            <a:pPr algn="just" eaLnBrk="1" hangingPunct="1">
              <a:buFont typeface="Arial" panose="020B0604020202020204" pitchFamily="34" charset="0"/>
              <a:buNone/>
              <a:defRPr/>
            </a:pPr>
            <a:r>
              <a:rPr lang="en-US" altLang="zh-CN" sz="2800" b="1">
                <a:solidFill>
                  <a:srgbClr val="002060"/>
                </a:solidFill>
                <a:effectLst>
                  <a:outerShdw blurRad="38100" dist="38100" dir="2700000" algn="tl">
                    <a:srgbClr val="C0C0C0"/>
                  </a:outerShdw>
                </a:effectLst>
                <a:latin typeface="HP001 5 hàng" pitchFamily="34" charset="0"/>
                <a:ea typeface="SimSun" pitchFamily="2" charset="-122"/>
              </a:rPr>
              <a:t>-  Nét 2: Nét móc ngược phải;</a:t>
            </a:r>
          </a:p>
        </p:txBody>
      </p:sp>
      <p:sp>
        <p:nvSpPr>
          <p:cNvPr id="4133" name="Rectangle 37"/>
          <p:cNvSpPr>
            <a:spLocks noChangeArrowheads="1"/>
          </p:cNvSpPr>
          <p:nvPr/>
        </p:nvSpPr>
        <p:spPr bwMode="auto">
          <a:xfrm>
            <a:off x="4038600" y="2362200"/>
            <a:ext cx="4724400" cy="1800225"/>
          </a:xfrm>
          <a:prstGeom prst="rect">
            <a:avLst/>
          </a:prstGeom>
          <a:solidFill>
            <a:schemeClr val="accent1"/>
          </a:solidFill>
          <a:ln w="9525">
            <a:noFill/>
            <a:miter lim="800000"/>
          </a:ln>
          <a:effectLst/>
        </p:spPr>
        <p:txBody>
          <a:bodyPr>
            <a:spAutoFit/>
          </a:bodyPr>
          <a:lstStyle/>
          <a:p>
            <a:pPr eaLnBrk="1" hangingPunct="1">
              <a:buFont typeface="Arial" panose="020B0604020202020204" pitchFamily="34" charset="0"/>
              <a:buNone/>
              <a:defRPr/>
            </a:pPr>
            <a:r>
              <a:rPr lang="en-US" altLang="zh-CN" sz="2800" b="1">
                <a:solidFill>
                  <a:srgbClr val="002060"/>
                </a:solidFill>
                <a:effectLst>
                  <a:outerShdw blurRad="38100" dist="38100" dir="2700000" algn="tl">
                    <a:srgbClr val="C0C0C0"/>
                  </a:outerShdw>
                </a:effectLst>
                <a:latin typeface="HP001 5 hàng" pitchFamily="34" charset="0"/>
                <a:ea typeface="SimSun" pitchFamily="2" charset="-122"/>
              </a:rPr>
              <a:t>-  Nét 1: Gần giống nét móc ngược (trái) nhưng nghiêng về bên phải và hơi lượn ở phía trên;</a:t>
            </a:r>
          </a:p>
        </p:txBody>
      </p:sp>
      <p:sp>
        <p:nvSpPr>
          <p:cNvPr id="4148" name="Rectangle 52"/>
          <p:cNvSpPr>
            <a:spLocks noChangeArrowheads="1"/>
          </p:cNvSpPr>
          <p:nvPr/>
        </p:nvSpPr>
        <p:spPr bwMode="auto">
          <a:xfrm>
            <a:off x="4038600" y="5119629"/>
            <a:ext cx="4343400" cy="519113"/>
          </a:xfrm>
          <a:prstGeom prst="rect">
            <a:avLst/>
          </a:prstGeom>
          <a:solidFill>
            <a:schemeClr val="accent1"/>
          </a:solidFill>
          <a:ln w="9525">
            <a:noFill/>
            <a:miter lim="800000"/>
          </a:ln>
          <a:effectLst/>
        </p:spPr>
        <p:txBody>
          <a:bodyPr>
            <a:spAutoFit/>
          </a:bodyPr>
          <a:lstStyle/>
          <a:p>
            <a:pPr algn="just" eaLnBrk="1" hangingPunct="1">
              <a:buFont typeface="Arial" panose="020B0604020202020204" pitchFamily="34" charset="0"/>
              <a:buNone/>
              <a:defRPr/>
            </a:pPr>
            <a:r>
              <a:rPr lang="en-US" altLang="zh-CN" sz="2800" b="1">
                <a:solidFill>
                  <a:srgbClr val="002060"/>
                </a:solidFill>
                <a:effectLst>
                  <a:outerShdw blurRad="38100" dist="38100" dir="2700000" algn="tl">
                    <a:srgbClr val="C0C0C0"/>
                  </a:outerShdw>
                </a:effectLst>
                <a:latin typeface="HP001 5 hàng" pitchFamily="34" charset="0"/>
                <a:ea typeface="SimSun" pitchFamily="2" charset="-122"/>
              </a:rPr>
              <a:t>-  Nét 3: Lượn ngang.</a:t>
            </a:r>
          </a:p>
        </p:txBody>
      </p:sp>
      <p:sp>
        <p:nvSpPr>
          <p:cNvPr id="2" name="Rectangle 47"/>
          <p:cNvSpPr>
            <a:spLocks noChangeArrowheads="1"/>
          </p:cNvSpPr>
          <p:nvPr/>
        </p:nvSpPr>
        <p:spPr bwMode="auto">
          <a:xfrm>
            <a:off x="457200" y="5867400"/>
            <a:ext cx="4533900" cy="523220"/>
          </a:xfrm>
          <a:prstGeom prst="rect">
            <a:avLst/>
          </a:prstGeom>
          <a:solidFill>
            <a:schemeClr val="accent1"/>
          </a:solidFill>
          <a:ln w="9525">
            <a:noFill/>
            <a:miter lim="800000"/>
          </a:ln>
          <a:effectLst/>
        </p:spPr>
        <p:txBody>
          <a:bodyPr wrap="square">
            <a:spAutoFit/>
          </a:bodyPr>
          <a:lstStyle/>
          <a:p>
            <a:pPr eaLnBrk="1" hangingPunct="1">
              <a:buFont typeface="Arial" panose="020B0604020202020204" pitchFamily="34" charset="0"/>
              <a:buNone/>
              <a:defRPr/>
            </a:pPr>
            <a:r>
              <a:rPr lang="en-US" altLang="zh-CN" sz="2800" b="1" i="0">
                <a:solidFill>
                  <a:srgbClr val="0000FF"/>
                </a:solidFill>
                <a:effectLst>
                  <a:outerShdw blurRad="38100" dist="38100" dir="2700000" algn="tl">
                    <a:srgbClr val="C0C0C0"/>
                  </a:outerShdw>
                </a:effectLst>
                <a:latin typeface="HP001 5 hàng" pitchFamily="34" charset="0"/>
                <a:ea typeface="SimSun" pitchFamily="2" charset="-122"/>
              </a:rPr>
              <a:t>- Chữ hoa A cao mấy </a:t>
            </a:r>
            <a:r>
              <a:rPr lang="en-US" altLang="zh-CN" sz="2800" b="1" i="0" smtClean="0">
                <a:solidFill>
                  <a:srgbClr val="0000FF"/>
                </a:solidFill>
                <a:effectLst>
                  <a:outerShdw blurRad="38100" dist="38100" dir="2700000" algn="tl">
                    <a:srgbClr val="C0C0C0"/>
                  </a:outerShdw>
                </a:effectLst>
                <a:latin typeface="HP001 5 hàng" pitchFamily="34" charset="0"/>
                <a:ea typeface="SimSun" pitchFamily="2" charset="-122"/>
              </a:rPr>
              <a:t>ly?</a:t>
            </a:r>
            <a:endParaRPr lang="en-US" altLang="zh-CN" sz="2800" b="1">
              <a:solidFill>
                <a:srgbClr val="0000FF"/>
              </a:solidFill>
              <a:latin typeface="HP001 5 hàng" pitchFamily="34" charset="0"/>
              <a:ea typeface="SimSun" pitchFamily="2" charset="-122"/>
            </a:endParaRPr>
          </a:p>
        </p:txBody>
      </p:sp>
      <p:sp>
        <p:nvSpPr>
          <p:cNvPr id="36866" name="Rectangle 2"/>
          <p:cNvSpPr>
            <a:spLocks noChangeArrowheads="1"/>
          </p:cNvSpPr>
          <p:nvPr/>
        </p:nvSpPr>
        <p:spPr bwMode="auto">
          <a:xfrm>
            <a:off x="1219200" y="239713"/>
            <a:ext cx="7543800" cy="646331"/>
          </a:xfrm>
          <a:prstGeom prst="rect">
            <a:avLst/>
          </a:prstGeom>
          <a:solidFill>
            <a:schemeClr val="bg1"/>
          </a:solidFill>
          <a:ln>
            <a:noFill/>
          </a:ln>
          <a:effectLst/>
        </p:spPr>
        <p:txBody>
          <a:bodyPr wrap="square">
            <a:spAutoFit/>
          </a:bodyPr>
          <a:lstStyle/>
          <a:p>
            <a:pPr eaLnBrk="1" hangingPunct="1">
              <a:buFont typeface="Arial" panose="020B0604020202020204" pitchFamily="34" charset="0"/>
              <a:buNone/>
              <a:defRPr/>
            </a:pPr>
            <a:r>
              <a:rPr lang="en-US" altLang="zh-CN" sz="3600" b="1" i="0">
                <a:solidFill>
                  <a:srgbClr val="FF0000"/>
                </a:solidFill>
                <a:effectLst>
                  <a:outerShdw blurRad="38100" dist="38100" dir="2700000" algn="tl">
                    <a:srgbClr val="000000"/>
                  </a:outerShdw>
                </a:effectLst>
                <a:latin typeface="HP001 5 hàng" pitchFamily="34" charset="0"/>
                <a:ea typeface="SimSun" pitchFamily="2" charset="-122"/>
              </a:rPr>
              <a:t>Quan sát, nhận xét chữ hoa A. </a:t>
            </a:r>
          </a:p>
        </p:txBody>
      </p:sp>
      <p:grpSp>
        <p:nvGrpSpPr>
          <p:cNvPr id="12297" name="Group 31"/>
          <p:cNvGrpSpPr>
            <a:grpSpLocks/>
          </p:cNvGrpSpPr>
          <p:nvPr/>
        </p:nvGrpSpPr>
        <p:grpSpPr bwMode="auto">
          <a:xfrm>
            <a:off x="0" y="-38100"/>
            <a:ext cx="9164638" cy="6916738"/>
            <a:chOff x="0" y="-24"/>
            <a:chExt cx="5773" cy="4357"/>
          </a:xfrm>
        </p:grpSpPr>
        <p:pic>
          <p:nvPicPr>
            <p:cNvPr id="12299" name="Picture 3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8" name="Picture 4" descr="Nga 2"/>
          <p:cNvPicPr>
            <a:picLocks noChangeAspect="1" noChangeArrowheads="1"/>
          </p:cNvPicPr>
          <p:nvPr/>
        </p:nvPicPr>
        <p:blipFill>
          <a:blip r:embed="rId3">
            <a:extLst>
              <a:ext uri="{28A0092B-C50C-407E-A947-70E740481C1C}">
                <a14:useLocalDpi xmlns:a14="http://schemas.microsoft.com/office/drawing/2010/main" val="0"/>
              </a:ext>
            </a:extLst>
          </a:blip>
          <a:srcRect l="6987" t="4707" r="83893" b="89458"/>
          <a:stretch>
            <a:fillRect/>
          </a:stretch>
        </p:blipFill>
        <p:spPr bwMode="auto">
          <a:xfrm>
            <a:off x="685800" y="2362200"/>
            <a:ext cx="3276600" cy="2932113"/>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24"/>
                                        </p:tgtEl>
                                        <p:attrNameLst>
                                          <p:attrName>style.visibility</p:attrName>
                                        </p:attrNameLst>
                                      </p:cBhvr>
                                      <p:to>
                                        <p:strVal val="visible"/>
                                      </p:to>
                                    </p:set>
                                    <p:animEffect transition="in" filter="blinds(horizontal)">
                                      <p:cBhvr>
                                        <p:cTn id="12" dur="500"/>
                                        <p:tgtEl>
                                          <p:spTgt spid="4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33"/>
                                        </p:tgtEl>
                                        <p:attrNameLst>
                                          <p:attrName>style.visibility</p:attrName>
                                        </p:attrNameLst>
                                      </p:cBhvr>
                                      <p:to>
                                        <p:strVal val="visible"/>
                                      </p:to>
                                    </p:set>
                                    <p:animEffect transition="in" filter="box(in)">
                                      <p:cBhvr>
                                        <p:cTn id="17" dur="500"/>
                                        <p:tgtEl>
                                          <p:spTgt spid="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125">
                                            <p:txEl>
                                              <p:pRg st="0" end="0"/>
                                            </p:txEl>
                                          </p:spTgt>
                                        </p:tgtEl>
                                        <p:attrNameLst>
                                          <p:attrName>style.visibility</p:attrName>
                                        </p:attrNameLst>
                                      </p:cBhvr>
                                      <p:to>
                                        <p:strVal val="visible"/>
                                      </p:to>
                                    </p:set>
                                    <p:animEffect transition="in" filter="box(in)">
                                      <p:cBhvr>
                                        <p:cTn id="22" dur="500"/>
                                        <p:tgtEl>
                                          <p:spTgt spid="412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animEffect transition="in" filter="box(in)">
                                      <p:cBhvr>
                                        <p:cTn id="27" dur="500"/>
                                        <p:tgtEl>
                                          <p:spTgt spid="4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p:bldP spid="4124" grpId="0" animBg="1"/>
      <p:bldP spid="4133" grpId="0" animBg="1"/>
      <p:bldP spid="414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362200" y="304800"/>
            <a:ext cx="5181522" cy="646331"/>
          </a:xfrm>
          <a:prstGeom prst="rect">
            <a:avLst/>
          </a:prstGeom>
          <a:solidFill>
            <a:schemeClr val="bg1"/>
          </a:solidFill>
          <a:ln>
            <a:noFill/>
          </a:ln>
          <a:effectLst/>
        </p:spPr>
        <p:txBody>
          <a:bodyPr wrap="square">
            <a:spAutoFit/>
          </a:bodyPr>
          <a:lstStyle/>
          <a:p>
            <a:pPr eaLnBrk="1" hangingPunct="1">
              <a:buFont typeface="Arial" panose="020B0604020202020204" pitchFamily="34" charset="0"/>
              <a:buNone/>
              <a:defRPr/>
            </a:pPr>
            <a:r>
              <a:rPr lang="en-US" altLang="zh-CN" sz="3600" b="1" i="0">
                <a:solidFill>
                  <a:srgbClr val="FF0000"/>
                </a:solidFill>
                <a:effectLst>
                  <a:outerShdw blurRad="38100" dist="38100" dir="2700000" algn="tl">
                    <a:srgbClr val="000000"/>
                  </a:outerShdw>
                </a:effectLst>
                <a:latin typeface="HP001 5 hàng" pitchFamily="34" charset="0"/>
                <a:ea typeface="SimSun" pitchFamily="2" charset="-122"/>
              </a:rPr>
              <a:t>Cách viết chữ hoa A </a:t>
            </a:r>
          </a:p>
        </p:txBody>
      </p:sp>
      <p:sp>
        <p:nvSpPr>
          <p:cNvPr id="5134" name="Rectangle 14"/>
          <p:cNvSpPr>
            <a:spLocks noChangeArrowheads="1"/>
          </p:cNvSpPr>
          <p:nvPr/>
        </p:nvSpPr>
        <p:spPr bwMode="auto">
          <a:xfrm>
            <a:off x="4516438" y="1165225"/>
            <a:ext cx="2090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i="0">
                <a:latin typeface="HP001 5 hàng" pitchFamily="34" charset="0"/>
                <a:ea typeface="SimSun" pitchFamily="2" charset="-122"/>
              </a:rPr>
              <a:t>Gồm 3 nét: </a:t>
            </a:r>
            <a:endParaRPr lang="en-US" altLang="zh-CN" sz="2800" b="1" i="0">
              <a:solidFill>
                <a:srgbClr val="009900"/>
              </a:solidFill>
              <a:latin typeface="HP001 5 hàng" pitchFamily="34" charset="0"/>
              <a:ea typeface="SimSun" pitchFamily="2" charset="-122"/>
            </a:endParaRPr>
          </a:p>
        </p:txBody>
      </p:sp>
      <p:sp>
        <p:nvSpPr>
          <p:cNvPr id="5135" name="Rectangle 15"/>
          <p:cNvSpPr>
            <a:spLocks noChangeArrowheads="1"/>
          </p:cNvSpPr>
          <p:nvPr/>
        </p:nvSpPr>
        <p:spPr bwMode="auto">
          <a:xfrm>
            <a:off x="4099181" y="3527425"/>
            <a:ext cx="48352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b="1">
                <a:solidFill>
                  <a:srgbClr val="002060"/>
                </a:solidFill>
                <a:latin typeface="HP001 5 hàng" pitchFamily="34" charset="0"/>
                <a:ea typeface="SimSun" pitchFamily="2" charset="-122"/>
              </a:rPr>
              <a:t>- Nét 2: Từ điểm dừng bút ở nét 1,</a:t>
            </a:r>
          </a:p>
          <a:p>
            <a:pPr eaLnBrk="1" hangingPunct="1"/>
            <a:r>
              <a:rPr lang="en-US" altLang="zh-CN" sz="2400" b="1">
                <a:solidFill>
                  <a:srgbClr val="002060"/>
                </a:solidFill>
                <a:latin typeface="HP001 5 hàng" pitchFamily="34" charset="0"/>
                <a:ea typeface="SimSun" pitchFamily="2" charset="-122"/>
              </a:rPr>
              <a:t>chuyển hướng bút viết nét móc ngược phải, dừng bút ở giữa đường kẻ 1 và 2.</a:t>
            </a:r>
          </a:p>
          <a:p>
            <a:pPr eaLnBrk="1" hangingPunct="1"/>
            <a:endParaRPr lang="en-US" altLang="zh-CN" sz="2400" b="1">
              <a:solidFill>
                <a:srgbClr val="002060"/>
              </a:solidFill>
              <a:latin typeface="HP001 5 hàng" pitchFamily="34" charset="0"/>
              <a:ea typeface="SimSun" pitchFamily="2" charset="-122"/>
            </a:endParaRPr>
          </a:p>
        </p:txBody>
      </p:sp>
      <p:sp>
        <p:nvSpPr>
          <p:cNvPr id="5155" name="Rectangle 35"/>
          <p:cNvSpPr>
            <a:spLocks noChangeArrowheads="1"/>
          </p:cNvSpPr>
          <p:nvPr/>
        </p:nvSpPr>
        <p:spPr bwMode="auto">
          <a:xfrm>
            <a:off x="3962417" y="1676446"/>
            <a:ext cx="51815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b="1">
                <a:solidFill>
                  <a:srgbClr val="002060"/>
                </a:solidFill>
                <a:latin typeface="HP001 5 hàng" pitchFamily="34" charset="0"/>
                <a:ea typeface="SimSun" pitchFamily="2" charset="-122"/>
              </a:rPr>
              <a:t>- Nét 1: Đặt bút ở đường kẻ ngang 2, </a:t>
            </a:r>
          </a:p>
          <a:p>
            <a:pPr eaLnBrk="1" hangingPunct="1"/>
            <a:r>
              <a:rPr lang="en-US" altLang="zh-CN" sz="2400" b="1">
                <a:solidFill>
                  <a:srgbClr val="002060"/>
                </a:solidFill>
                <a:latin typeface="HP001 5 hàng" pitchFamily="34" charset="0"/>
                <a:ea typeface="SimSun" pitchFamily="2" charset="-122"/>
              </a:rPr>
              <a:t>viết nét móc ngược trái từ dưới lên, </a:t>
            </a:r>
          </a:p>
          <a:p>
            <a:pPr eaLnBrk="1" hangingPunct="1"/>
            <a:r>
              <a:rPr lang="en-US" altLang="zh-CN" sz="2400" b="1">
                <a:solidFill>
                  <a:srgbClr val="002060"/>
                </a:solidFill>
                <a:latin typeface="HP001 5 hàng" pitchFamily="34" charset="0"/>
                <a:ea typeface="SimSun" pitchFamily="2" charset="-122"/>
              </a:rPr>
              <a:t>nghiêng về bên phải và lượn ở phía trên, dừng bút ở giữa đường kẻ 3 và 4.</a:t>
            </a:r>
          </a:p>
        </p:txBody>
      </p:sp>
      <p:sp>
        <p:nvSpPr>
          <p:cNvPr id="5179" name="Rectangle 59"/>
          <p:cNvSpPr>
            <a:spLocks noChangeArrowheads="1"/>
          </p:cNvSpPr>
          <p:nvPr/>
        </p:nvSpPr>
        <p:spPr bwMode="auto">
          <a:xfrm>
            <a:off x="4133862" y="5276591"/>
            <a:ext cx="4697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b="1">
                <a:solidFill>
                  <a:srgbClr val="002060"/>
                </a:solidFill>
                <a:latin typeface="HP001 5 hàng" pitchFamily="34" charset="0"/>
                <a:ea typeface="SimSun" pitchFamily="2" charset="-122"/>
              </a:rPr>
              <a:t>- Nét 3: Lia bút lên khoảng giữa thân chữ, viết nét lượn ngang từ trái qua phải.</a:t>
            </a:r>
          </a:p>
        </p:txBody>
      </p:sp>
      <p:sp>
        <p:nvSpPr>
          <p:cNvPr id="13319" name="Rectangle 61"/>
          <p:cNvSpPr>
            <a:spLocks noChangeArrowheads="1"/>
          </p:cNvSpPr>
          <p:nvPr/>
        </p:nvSpPr>
        <p:spPr bwMode="auto">
          <a:xfrm>
            <a:off x="1676400" y="111283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3600" i="0">
                <a:latin typeface="HP001 5 hàng" pitchFamily="34" charset="0"/>
                <a:ea typeface="SimSun" pitchFamily="2" charset="-122"/>
              </a:rPr>
              <a:t> </a:t>
            </a:r>
          </a:p>
        </p:txBody>
      </p:sp>
      <p:sp>
        <p:nvSpPr>
          <p:cNvPr id="5182" name="Rectangle 62"/>
          <p:cNvSpPr>
            <a:spLocks noChangeArrowheads="1"/>
          </p:cNvSpPr>
          <p:nvPr/>
        </p:nvSpPr>
        <p:spPr bwMode="auto">
          <a:xfrm>
            <a:off x="1219200" y="3738563"/>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zh-CN" sz="3600" b="1" i="0">
                <a:solidFill>
                  <a:srgbClr val="FF0000"/>
                </a:solidFill>
                <a:latin typeface="HP001 5 hàng" pitchFamily="34" charset="0"/>
                <a:ea typeface="SimSun" pitchFamily="2" charset="-122"/>
                <a:sym typeface="Wingdings 2" pitchFamily="18" charset="2"/>
              </a:rPr>
              <a:t></a:t>
            </a:r>
            <a:endParaRPr lang="en-US" altLang="zh-CN" sz="3600" i="0">
              <a:latin typeface="HP001 5 hàng" pitchFamily="34" charset="0"/>
              <a:ea typeface="SimSun" pitchFamily="2" charset="-122"/>
            </a:endParaRPr>
          </a:p>
        </p:txBody>
      </p:sp>
      <p:grpSp>
        <p:nvGrpSpPr>
          <p:cNvPr id="13321" name="Group 31"/>
          <p:cNvGrpSpPr>
            <a:grpSpLocks/>
          </p:cNvGrpSpPr>
          <p:nvPr/>
        </p:nvGrpSpPr>
        <p:grpSpPr bwMode="auto">
          <a:xfrm>
            <a:off x="0" y="-38100"/>
            <a:ext cx="9164638" cy="6916738"/>
            <a:chOff x="0" y="-24"/>
            <a:chExt cx="5773" cy="4357"/>
          </a:xfrm>
        </p:grpSpPr>
        <p:pic>
          <p:nvPicPr>
            <p:cNvPr id="13323"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2" name="Picture 4" descr="Nga 2"/>
          <p:cNvPicPr>
            <a:picLocks noChangeAspect="1" noChangeArrowheads="1"/>
          </p:cNvPicPr>
          <p:nvPr/>
        </p:nvPicPr>
        <p:blipFill>
          <a:blip r:embed="rId4">
            <a:extLst>
              <a:ext uri="{28A0092B-C50C-407E-A947-70E740481C1C}">
                <a14:useLocalDpi xmlns:a14="http://schemas.microsoft.com/office/drawing/2010/main" val="0"/>
              </a:ext>
            </a:extLst>
          </a:blip>
          <a:srcRect l="6987" t="4707" r="83893" b="89458"/>
          <a:stretch>
            <a:fillRect/>
          </a:stretch>
        </p:blipFill>
        <p:spPr bwMode="auto">
          <a:xfrm>
            <a:off x="533400" y="2514600"/>
            <a:ext cx="3276600" cy="2932113"/>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checkerboard(across)">
                                      <p:cBhvr>
                                        <p:cTn id="7" dur="500"/>
                                        <p:tgtEl>
                                          <p:spTgt spid="5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55"/>
                                        </p:tgtEl>
                                        <p:attrNameLst>
                                          <p:attrName>style.visibility</p:attrName>
                                        </p:attrNameLst>
                                      </p:cBhvr>
                                      <p:to>
                                        <p:strVal val="visible"/>
                                      </p:to>
                                    </p:set>
                                    <p:animEffect transition="in" filter="box(in)">
                                      <p:cBhvr>
                                        <p:cTn id="12" dur="500"/>
                                        <p:tgtEl>
                                          <p:spTgt spid="5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82"/>
                                        </p:tgtEl>
                                        <p:attrNameLst>
                                          <p:attrName>style.visibility</p:attrName>
                                        </p:attrNameLst>
                                      </p:cBhvr>
                                      <p:to>
                                        <p:strVal val="visible"/>
                                      </p:to>
                                    </p:set>
                                    <p:animEffect transition="in" filter="blinds(horizontal)">
                                      <p:cBhvr>
                                        <p:cTn id="17" dur="500"/>
                                        <p:tgtEl>
                                          <p:spTgt spid="5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1" nodeType="clickEffect">
                                  <p:stCondLst>
                                    <p:cond delay="0"/>
                                  </p:stCondLst>
                                  <p:childTnLst>
                                    <p:animMotion origin="layout" path="M 0 0 C -0.00764 0.0067 -0.00937 0.00809 -0.01823 0.0104 C -0.02309 0.01688 -0.02534 0.02451 -0.03125 0.0296 C -0.03663 0.04024 -0.03715 0.03376 -0.03906 0.04856 C -0.03802 0.0636 -0.03871 0.07886 -0.03246 0.09181 C -0.02968 0.10314 -0.0184 0.10476 -0.01041 0.1073 C 0.00209 0.10661 0.01736 0.11424 0.02726 0.10384 C 0.03594 0.09459 0.02379 0.10175 0.03368 0.0969 C 0.03629 0.09343 0.03941 0.09065 0.0415 0.08649 C 0.04532 0.07886 0.04844 0.07053 0.05313 0.06406 C 0.05521 0.05666 0.05643 0.04995 0.05973 0.04324 C 0.06302 0.02451 0.0665 0.00693 0.06875 -0.01203 C 0.06945 -0.01781 0.07379 -0.02359 0.07535 -0.02937 C 0.07674 -0.04441 0.07396 -0.07054 0.08438 -0.07956 C 0.08577 -0.09505 0.0842 -0.12026 0.0974 -0.12628 C 0.10052 -0.13229 0.10243 -0.13622 0.10782 -0.1383 C 0.11667 -0.1464 0.1125 -0.14408 0.11945 -0.14686 C 0.12361 -0.15287 0.12188 -0.15056 0.12466 -0.1538 " pathEditMode="relative" rAng="0" ptsTypes="fffffffffffffffffA">
                                      <p:cBhvr>
                                        <p:cTn id="21" dur="5000" fill="hold"/>
                                        <p:tgtEl>
                                          <p:spTgt spid="5182"/>
                                        </p:tgtEl>
                                        <p:attrNameLst>
                                          <p:attrName>ppt_x,ppt_y</p:attrName>
                                        </p:attrNameLst>
                                      </p:cBhvr>
                                      <p:rCtr x="0" y="0"/>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grpId="2" nodeType="clickEffect">
                                  <p:stCondLst>
                                    <p:cond delay="0"/>
                                  </p:stCondLst>
                                  <p:childTnLst>
                                    <p:animEffect transition="out" filter="box(in)">
                                      <p:cBhvr>
                                        <p:cTn id="25" dur="500"/>
                                        <p:tgtEl>
                                          <p:spTgt spid="5182"/>
                                        </p:tgtEl>
                                      </p:cBhvr>
                                    </p:animEffect>
                                    <p:set>
                                      <p:cBhvr>
                                        <p:cTn id="26" dur="1" fill="hold">
                                          <p:stCondLst>
                                            <p:cond delay="499"/>
                                          </p:stCondLst>
                                        </p:cTn>
                                        <p:tgtEl>
                                          <p:spTgt spid="518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135"/>
                                        </p:tgtEl>
                                        <p:attrNameLst>
                                          <p:attrName>style.visibility</p:attrName>
                                        </p:attrNameLst>
                                      </p:cBhvr>
                                      <p:to>
                                        <p:strVal val="visible"/>
                                      </p:to>
                                    </p:set>
                                    <p:animEffect transition="in" filter="box(in)">
                                      <p:cBhvr>
                                        <p:cTn id="31" dur="500"/>
                                        <p:tgtEl>
                                          <p:spTgt spid="51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179"/>
                                        </p:tgtEl>
                                        <p:attrNameLst>
                                          <p:attrName>style.visibility</p:attrName>
                                        </p:attrNameLst>
                                      </p:cBhvr>
                                      <p:to>
                                        <p:strVal val="visible"/>
                                      </p:to>
                                    </p:set>
                                    <p:animEffect transition="in" filter="box(in)">
                                      <p:cBhvr>
                                        <p:cTn id="36" dur="500"/>
                                        <p:tgtEl>
                                          <p:spTgt spid="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5" grpId="0"/>
      <p:bldP spid="5155" grpId="0"/>
      <p:bldP spid="5179" grpId="0"/>
      <p:bldP spid="5182" grpId="0"/>
      <p:bldP spid="5182" grpId="1"/>
      <p:bldP spid="518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1"/>
          <p:cNvGrpSpPr>
            <a:grpSpLocks/>
          </p:cNvGrpSpPr>
          <p:nvPr/>
        </p:nvGrpSpPr>
        <p:grpSpPr bwMode="auto">
          <a:xfrm>
            <a:off x="0" y="-38100"/>
            <a:ext cx="9164638" cy="6916738"/>
            <a:chOff x="0" y="-24"/>
            <a:chExt cx="5773" cy="4357"/>
          </a:xfrm>
        </p:grpSpPr>
        <p:pic>
          <p:nvPicPr>
            <p:cNvPr id="14341"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0"/>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9" name="Picture 15" descr="T5  IMG_8227"/>
          <p:cNvPicPr>
            <a:picLocks noChangeAspect="1" noChangeArrowheads="1"/>
          </p:cNvPicPr>
          <p:nvPr/>
        </p:nvPicPr>
        <p:blipFill>
          <a:blip r:embed="rId4">
            <a:extLst>
              <a:ext uri="{28A0092B-C50C-407E-A947-70E740481C1C}">
                <a14:useLocalDpi xmlns:a14="http://schemas.microsoft.com/office/drawing/2010/main" val="0"/>
              </a:ext>
            </a:extLst>
          </a:blip>
          <a:srcRect l="9770" t="24812" r="62738" b="69585"/>
          <a:stretch>
            <a:fillRect/>
          </a:stretch>
        </p:blipFill>
        <p:spPr bwMode="auto">
          <a:xfrm>
            <a:off x="914400" y="2071688"/>
            <a:ext cx="7315200" cy="2076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2"/>
          <p:cNvSpPr txBox="1">
            <a:spLocks noChangeArrowheads="1"/>
          </p:cNvSpPr>
          <p:nvPr/>
        </p:nvSpPr>
        <p:spPr bwMode="auto">
          <a:xfrm>
            <a:off x="2917825" y="549275"/>
            <a:ext cx="37115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vi-VN" altLang="en-US" sz="4000" b="1" i="0">
                <a:solidFill>
                  <a:srgbClr val="0000FF"/>
                </a:solidFill>
                <a:effectLst>
                  <a:outerShdw blurRad="38100" dist="38100" dir="2700000" algn="tl">
                    <a:srgbClr val="000000">
                      <a:alpha val="43137"/>
                    </a:srgbClr>
                  </a:outerShdw>
                </a:effectLst>
                <a:latin typeface="HP001 5 hàng" pitchFamily="34" charset="0"/>
                <a:cs typeface="Times New Roman" pitchFamily="18" charset="0"/>
              </a:rPr>
              <a:t>Từ </a:t>
            </a:r>
            <a:r>
              <a:rPr lang="en-US" altLang="en-US" sz="4000" b="1" i="0">
                <a:solidFill>
                  <a:srgbClr val="0000FF"/>
                </a:solidFill>
                <a:effectLst>
                  <a:outerShdw blurRad="38100" dist="38100" dir="2700000" algn="tl">
                    <a:srgbClr val="000000">
                      <a:alpha val="43137"/>
                    </a:srgbClr>
                  </a:outerShdw>
                </a:effectLst>
                <a:latin typeface="HP001 5 hàng" pitchFamily="34" charset="0"/>
                <a:cs typeface="Times New Roman" pitchFamily="18" charset="0"/>
              </a:rPr>
              <a:t>ứ</a:t>
            </a:r>
            <a:r>
              <a:rPr lang="vi-VN" altLang="en-US" sz="4000" b="1" i="0">
                <a:solidFill>
                  <a:srgbClr val="0000FF"/>
                </a:solidFill>
                <a:effectLst>
                  <a:outerShdw blurRad="38100" dist="38100" dir="2700000" algn="tl">
                    <a:srgbClr val="000000">
                      <a:alpha val="43137"/>
                    </a:srgbClr>
                  </a:outerShdw>
                </a:effectLst>
                <a:latin typeface="HP001 5 hàng" pitchFamily="34" charset="0"/>
                <a:cs typeface="Times New Roman" pitchFamily="18" charset="0"/>
              </a:rPr>
              <a:t>ng dụng</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820</Words>
  <Application>Microsoft Office PowerPoint</Application>
  <PresentationFormat>On-screen Show (4:3)</PresentationFormat>
  <Paragraphs>92</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 Tập viết Ôn chữ hoa C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OSC</dc:creator>
  <cp:lastModifiedBy>PC</cp:lastModifiedBy>
  <cp:revision>31</cp:revision>
  <dcterms:modified xsi:type="dcterms:W3CDTF">2021-10-19T06:50:40Z</dcterms:modified>
</cp:coreProperties>
</file>